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handoutMasterIdLst>
    <p:handoutMasterId r:id="rId5"/>
  </p:handoutMasterIdLst>
  <p:sldIdLst>
    <p:sldId id="256" r:id="rId2"/>
    <p:sldId id="257" r:id="rId3"/>
  </p:sldIdLst>
  <p:sldSz cx="21945600" cy="32918400"/>
  <p:notesSz cx="7315200" cy="9601200"/>
  <p:custDataLst>
    <p:tags r:id="rId6"/>
  </p:custDataLst>
  <p:defaultTextStyle>
    <a:defPPr>
      <a:defRPr lang="en-US"/>
    </a:defPPr>
    <a:lvl1pPr algn="ctr" rtl="0" fontAlgn="base">
      <a:spcBef>
        <a:spcPct val="0"/>
      </a:spcBef>
      <a:spcAft>
        <a:spcPct val="0"/>
      </a:spcAft>
      <a:defRPr b="1"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b="1"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b="1"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b="1"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b="1" kern="1200">
        <a:solidFill>
          <a:schemeClr val="tx1"/>
        </a:solidFill>
        <a:latin typeface="Arial" charset="0"/>
        <a:ea typeface="ＭＳ Ｐゴシック" pitchFamily="34" charset="-128"/>
        <a:cs typeface="+mn-cs"/>
      </a:defRPr>
    </a:lvl5pPr>
    <a:lvl6pPr marL="2286000" algn="l" defTabSz="914400" rtl="0" eaLnBrk="1" latinLnBrk="0" hangingPunct="1">
      <a:defRPr b="1" kern="1200">
        <a:solidFill>
          <a:schemeClr val="tx1"/>
        </a:solidFill>
        <a:latin typeface="Arial" charset="0"/>
        <a:ea typeface="ＭＳ Ｐゴシック" pitchFamily="34" charset="-128"/>
        <a:cs typeface="+mn-cs"/>
      </a:defRPr>
    </a:lvl6pPr>
    <a:lvl7pPr marL="2743200" algn="l" defTabSz="914400" rtl="0" eaLnBrk="1" latinLnBrk="0" hangingPunct="1">
      <a:defRPr b="1" kern="1200">
        <a:solidFill>
          <a:schemeClr val="tx1"/>
        </a:solidFill>
        <a:latin typeface="Arial" charset="0"/>
        <a:ea typeface="ＭＳ Ｐゴシック" pitchFamily="34" charset="-128"/>
        <a:cs typeface="+mn-cs"/>
      </a:defRPr>
    </a:lvl7pPr>
    <a:lvl8pPr marL="3200400" algn="l" defTabSz="914400" rtl="0" eaLnBrk="1" latinLnBrk="0" hangingPunct="1">
      <a:defRPr b="1" kern="1200">
        <a:solidFill>
          <a:schemeClr val="tx1"/>
        </a:solidFill>
        <a:latin typeface="Arial" charset="0"/>
        <a:ea typeface="ＭＳ Ｐゴシック" pitchFamily="34" charset="-128"/>
        <a:cs typeface="+mn-cs"/>
      </a:defRPr>
    </a:lvl8pPr>
    <a:lvl9pPr marL="3657600" algn="l" defTabSz="914400" rtl="0" eaLnBrk="1" latinLnBrk="0" hangingPunct="1">
      <a:defRPr b="1"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69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1C1C"/>
    <a:srgbClr val="003300"/>
    <a:srgbClr val="33CCFF"/>
    <a:srgbClr val="333399"/>
    <a:srgbClr val="00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Objects="1">
      <p:cViewPr>
        <p:scale>
          <a:sx n="10" d="100"/>
          <a:sy n="10" d="100"/>
        </p:scale>
        <p:origin x="2834" y="492"/>
      </p:cViewPr>
      <p:guideLst>
        <p:guide orient="horz" pos="10368"/>
        <p:guide pos="69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Zachary\Downloads\Force%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Zachary\Downloads\Force%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Zachary\Downloads\Force%20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latin typeface="Arial" panose="020B0604020202020204" pitchFamily="34" charset="0"/>
                <a:cs typeface="Arial" panose="020B0604020202020204" pitchFamily="34" charset="0"/>
              </a:rPr>
              <a:t>Voltage</a:t>
            </a:r>
            <a:r>
              <a:rPr lang="en-US" sz="1800" baseline="0" dirty="0">
                <a:latin typeface="Arial" panose="020B0604020202020204" pitchFamily="34" charset="0"/>
                <a:cs typeface="Arial" panose="020B0604020202020204" pitchFamily="34" charset="0"/>
              </a:rPr>
              <a:t> Difference vs. Pounds</a:t>
            </a:r>
            <a:endParaRPr lang="en-US" sz="1800" dirty="0">
              <a:latin typeface="Arial" panose="020B0604020202020204" pitchFamily="34" charset="0"/>
              <a:cs typeface="Arial" panose="020B0604020202020204" pitchFamily="34" charset="0"/>
            </a:endParaRPr>
          </a:p>
        </c:rich>
      </c:tx>
      <c:layout>
        <c:manualLayout>
          <c:xMode val="edge"/>
          <c:yMode val="edge"/>
          <c:x val="0.30029855643044617"/>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0.21511023622047248"/>
                  <c:y val="5.2338509769612129E-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dirty="0">
                        <a:latin typeface="Arial" panose="020B0604020202020204" pitchFamily="34" charset="0"/>
                        <a:cs typeface="Arial" panose="020B0604020202020204" pitchFamily="34" charset="0"/>
                      </a:rPr>
                      <a:t>y = 21.192x - 28.496</a:t>
                    </a:r>
                    <a:endParaRPr lang="en-US" sz="1400" dirty="0">
                      <a:latin typeface="Arial" panose="020B0604020202020204" pitchFamily="34" charset="0"/>
                      <a:cs typeface="Arial" panose="020B0604020202020204" pitchFamily="34" charset="0"/>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'[Force Data.xlsx]Sheet1'!$G$2:$G$10</c:f>
              <c:numCache>
                <c:formatCode>General</c:formatCode>
                <c:ptCount val="9"/>
                <c:pt idx="0">
                  <c:v>1.343</c:v>
                </c:pt>
                <c:pt idx="1">
                  <c:v>1.482</c:v>
                </c:pt>
                <c:pt idx="2">
                  <c:v>1.58</c:v>
                </c:pt>
                <c:pt idx="3">
                  <c:v>1.7</c:v>
                </c:pt>
                <c:pt idx="4">
                  <c:v>1.802</c:v>
                </c:pt>
                <c:pt idx="5">
                  <c:v>1.925</c:v>
                </c:pt>
                <c:pt idx="6">
                  <c:v>2.0550000000000002</c:v>
                </c:pt>
                <c:pt idx="7">
                  <c:v>2.145</c:v>
                </c:pt>
                <c:pt idx="8">
                  <c:v>2.3170000000000002</c:v>
                </c:pt>
              </c:numCache>
            </c:numRef>
          </c:xVal>
          <c:yVal>
            <c:numRef>
              <c:f>'[Force Data.xlsx]Sheet1'!$H$2:$H$10</c:f>
              <c:numCache>
                <c:formatCode>General</c:formatCode>
                <c:ptCount val="9"/>
                <c:pt idx="0">
                  <c:v>0</c:v>
                </c:pt>
                <c:pt idx="1">
                  <c:v>2.5</c:v>
                </c:pt>
                <c:pt idx="2">
                  <c:v>5</c:v>
                </c:pt>
                <c:pt idx="3">
                  <c:v>7.5</c:v>
                </c:pt>
                <c:pt idx="4">
                  <c:v>10</c:v>
                </c:pt>
                <c:pt idx="5">
                  <c:v>12.5</c:v>
                </c:pt>
                <c:pt idx="6">
                  <c:v>15</c:v>
                </c:pt>
                <c:pt idx="7">
                  <c:v>17.5</c:v>
                </c:pt>
                <c:pt idx="8">
                  <c:v>20</c:v>
                </c:pt>
              </c:numCache>
            </c:numRef>
          </c:yVal>
          <c:smooth val="0"/>
          <c:extLst>
            <c:ext xmlns:c16="http://schemas.microsoft.com/office/drawing/2014/chart" uri="{C3380CC4-5D6E-409C-BE32-E72D297353CC}">
              <c16:uniqueId val="{00000001-6151-42FC-998C-0E35735843FD}"/>
            </c:ext>
          </c:extLst>
        </c:ser>
        <c:dLbls>
          <c:showLegendKey val="0"/>
          <c:showVal val="0"/>
          <c:showCatName val="0"/>
          <c:showSerName val="0"/>
          <c:showPercent val="0"/>
          <c:showBubbleSize val="0"/>
        </c:dLbls>
        <c:axId val="421776640"/>
        <c:axId val="421778608"/>
      </c:scatterChart>
      <c:valAx>
        <c:axId val="4217766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latin typeface="Arial" panose="020B0604020202020204" pitchFamily="34" charset="0"/>
                    <a:cs typeface="Arial" panose="020B0604020202020204" pitchFamily="34" charset="0"/>
                  </a:rPr>
                  <a:t>Voltage</a:t>
                </a:r>
                <a:r>
                  <a:rPr lang="en-US" sz="1400" baseline="0" dirty="0">
                    <a:latin typeface="Arial" panose="020B0604020202020204" pitchFamily="34" charset="0"/>
                    <a:cs typeface="Arial" panose="020B0604020202020204" pitchFamily="34" charset="0"/>
                  </a:rPr>
                  <a:t> Difference (V)</a:t>
                </a:r>
                <a:endParaRPr lang="en-US" sz="14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778608"/>
        <c:crosses val="autoZero"/>
        <c:crossBetween val="midCat"/>
      </c:valAx>
      <c:valAx>
        <c:axId val="421778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latin typeface="Arial" panose="020B0604020202020204" pitchFamily="34" charset="0"/>
                    <a:cs typeface="Arial" panose="020B0604020202020204" pitchFamily="34" charset="0"/>
                  </a:rPr>
                  <a:t>Pounds (</a:t>
                </a:r>
                <a:r>
                  <a:rPr lang="en-US" sz="1400" dirty="0" err="1">
                    <a:latin typeface="Arial" panose="020B0604020202020204" pitchFamily="34" charset="0"/>
                    <a:cs typeface="Arial" panose="020B0604020202020204" pitchFamily="34" charset="0"/>
                  </a:rPr>
                  <a:t>lb</a:t>
                </a:r>
                <a:r>
                  <a:rPr lang="en-US" sz="1400" dirty="0">
                    <a:latin typeface="Arial" panose="020B0604020202020204" pitchFamily="34" charset="0"/>
                    <a:cs typeface="Arial" panose="020B0604020202020204" pitchFamily="34" charset="0"/>
                  </a:rPr>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7766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latin typeface="Arial" panose="020B0604020202020204" pitchFamily="34" charset="0"/>
                <a:cs typeface="Arial" panose="020B0604020202020204" pitchFamily="34" charset="0"/>
              </a:rPr>
              <a:t>Torque</a:t>
            </a:r>
            <a:r>
              <a:rPr lang="en-US" sz="1800" baseline="0" dirty="0">
                <a:latin typeface="Arial" panose="020B0604020202020204" pitchFamily="34" charset="0"/>
                <a:cs typeface="Arial" panose="020B0604020202020204" pitchFamily="34" charset="0"/>
              </a:rPr>
              <a:t> vs. Current</a:t>
            </a:r>
            <a:endParaRPr lang="en-US" sz="18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0.39137756099755278"/>
                  <c:y val="0.11313111270947526"/>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dirty="0">
                        <a:latin typeface="Arial" panose="020B0604020202020204" pitchFamily="34" charset="0"/>
                        <a:cs typeface="Arial" panose="020B0604020202020204" pitchFamily="34" charset="0"/>
                      </a:rPr>
                      <a:t>y = 0.0616x - 4E-16</a:t>
                    </a:r>
                    <a:endParaRPr lang="en-US" sz="1400" dirty="0">
                      <a:latin typeface="Arial" panose="020B0604020202020204" pitchFamily="34" charset="0"/>
                      <a:cs typeface="Arial" panose="020B0604020202020204" pitchFamily="34" charset="0"/>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Sheet1!$J$3:$J$10</c:f>
              <c:numCache>
                <c:formatCode>General</c:formatCode>
                <c:ptCount val="8"/>
                <c:pt idx="0">
                  <c:v>2.6132</c:v>
                </c:pt>
                <c:pt idx="1">
                  <c:v>5.2263999999999999</c:v>
                </c:pt>
                <c:pt idx="2">
                  <c:v>7.839599999999999</c:v>
                </c:pt>
                <c:pt idx="3">
                  <c:v>10.4528</c:v>
                </c:pt>
                <c:pt idx="4">
                  <c:v>13.066000000000001</c:v>
                </c:pt>
                <c:pt idx="5">
                  <c:v>15.679199999999998</c:v>
                </c:pt>
                <c:pt idx="6">
                  <c:v>18.292400000000001</c:v>
                </c:pt>
                <c:pt idx="7">
                  <c:v>20.9056</c:v>
                </c:pt>
              </c:numCache>
            </c:numRef>
          </c:xVal>
          <c:yVal>
            <c:numRef>
              <c:f>Sheet1!$K$3:$K$10</c:f>
              <c:numCache>
                <c:formatCode>General</c:formatCode>
                <c:ptCount val="8"/>
                <c:pt idx="0">
                  <c:v>0.16101223237015255</c:v>
                </c:pt>
                <c:pt idx="1">
                  <c:v>0.32202446474030511</c:v>
                </c:pt>
                <c:pt idx="2">
                  <c:v>0.4830366971104576</c:v>
                </c:pt>
                <c:pt idx="3">
                  <c:v>0.64404892948061021</c:v>
                </c:pt>
                <c:pt idx="4">
                  <c:v>0.80506116185076282</c:v>
                </c:pt>
                <c:pt idx="5">
                  <c:v>0.9660733942209152</c:v>
                </c:pt>
                <c:pt idx="6">
                  <c:v>1.1270856265910678</c:v>
                </c:pt>
                <c:pt idx="7">
                  <c:v>1.2880978589612204</c:v>
                </c:pt>
              </c:numCache>
            </c:numRef>
          </c:yVal>
          <c:smooth val="0"/>
          <c:extLst>
            <c:ext xmlns:c16="http://schemas.microsoft.com/office/drawing/2014/chart" uri="{C3380CC4-5D6E-409C-BE32-E72D297353CC}">
              <c16:uniqueId val="{00000001-2BA8-4368-A5DD-96C15F669264}"/>
            </c:ext>
          </c:extLst>
        </c:ser>
        <c:dLbls>
          <c:showLegendKey val="0"/>
          <c:showVal val="0"/>
          <c:showCatName val="0"/>
          <c:showSerName val="0"/>
          <c:showPercent val="0"/>
          <c:showBubbleSize val="0"/>
        </c:dLbls>
        <c:axId val="557904392"/>
        <c:axId val="557904720"/>
      </c:scatterChart>
      <c:valAx>
        <c:axId val="5579043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latin typeface="Arial" panose="020B0604020202020204" pitchFamily="34" charset="0"/>
                    <a:cs typeface="Arial" panose="020B0604020202020204" pitchFamily="34" charset="0"/>
                  </a:rPr>
                  <a:t>Torque (N*m)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904720"/>
        <c:crosses val="autoZero"/>
        <c:crossBetween val="midCat"/>
      </c:valAx>
      <c:valAx>
        <c:axId val="557904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latin typeface="Arial" panose="020B0604020202020204" pitchFamily="34" charset="0"/>
                    <a:cs typeface="Arial" panose="020B0604020202020204" pitchFamily="34" charset="0"/>
                  </a:rPr>
                  <a:t>Current</a:t>
                </a:r>
                <a:r>
                  <a:rPr lang="en-US" sz="1400" baseline="0" dirty="0">
                    <a:latin typeface="Arial" panose="020B0604020202020204" pitchFamily="34" charset="0"/>
                    <a:cs typeface="Arial" panose="020B0604020202020204" pitchFamily="34" charset="0"/>
                  </a:rPr>
                  <a:t> (A)</a:t>
                </a:r>
                <a:endParaRPr lang="en-US" sz="1400"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9043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latin typeface="Arial" panose="020B0604020202020204" pitchFamily="34" charset="0"/>
                <a:cs typeface="Arial" panose="020B0604020202020204" pitchFamily="34" charset="0"/>
              </a:rPr>
              <a:t>Current</a:t>
            </a:r>
            <a:r>
              <a:rPr lang="en-US" sz="1800" baseline="0" dirty="0">
                <a:latin typeface="Arial" panose="020B0604020202020204" pitchFamily="34" charset="0"/>
                <a:cs typeface="Arial" panose="020B0604020202020204" pitchFamily="34" charset="0"/>
              </a:rPr>
              <a:t> vs. Duty Cycle</a:t>
            </a:r>
            <a:endParaRPr lang="en-US" sz="18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0.19036164549435936"/>
                  <c:y val="3.4277565487068701E-2"/>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dirty="0">
                        <a:latin typeface="Arial" panose="020B0604020202020204" pitchFamily="34" charset="0"/>
                        <a:cs typeface="Arial" panose="020B0604020202020204" pitchFamily="34" charset="0"/>
                      </a:rPr>
                      <a:t>y = 12.234x + 9.9712</a:t>
                    </a:r>
                    <a:endParaRPr lang="en-US" sz="1400" dirty="0">
                      <a:latin typeface="Arial" panose="020B0604020202020204" pitchFamily="34" charset="0"/>
                      <a:cs typeface="Arial" panose="020B0604020202020204" pitchFamily="34" charset="0"/>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'[Force Data.xlsx]Sheet1'!$E$30:$E$36</c:f>
              <c:numCache>
                <c:formatCode>General</c:formatCode>
                <c:ptCount val="7"/>
                <c:pt idx="0">
                  <c:v>0.41</c:v>
                </c:pt>
                <c:pt idx="1">
                  <c:v>0.64</c:v>
                </c:pt>
                <c:pt idx="2">
                  <c:v>0.8</c:v>
                </c:pt>
                <c:pt idx="3">
                  <c:v>0.9</c:v>
                </c:pt>
                <c:pt idx="4">
                  <c:v>1.3</c:v>
                </c:pt>
                <c:pt idx="5">
                  <c:v>1.69</c:v>
                </c:pt>
                <c:pt idx="6">
                  <c:v>1.96</c:v>
                </c:pt>
              </c:numCache>
            </c:numRef>
          </c:xVal>
          <c:yVal>
            <c:numRef>
              <c:f>'[Force Data.xlsx]Sheet1'!$F$30:$F$36</c:f>
              <c:numCache>
                <c:formatCode>General</c:formatCode>
                <c:ptCount val="7"/>
                <c:pt idx="0">
                  <c:v>14</c:v>
                </c:pt>
                <c:pt idx="1">
                  <c:v>18</c:v>
                </c:pt>
                <c:pt idx="2">
                  <c:v>20</c:v>
                </c:pt>
                <c:pt idx="3">
                  <c:v>22</c:v>
                </c:pt>
                <c:pt idx="4">
                  <c:v>26</c:v>
                </c:pt>
                <c:pt idx="5">
                  <c:v>30</c:v>
                </c:pt>
                <c:pt idx="6">
                  <c:v>34</c:v>
                </c:pt>
              </c:numCache>
            </c:numRef>
          </c:yVal>
          <c:smooth val="0"/>
          <c:extLst>
            <c:ext xmlns:c16="http://schemas.microsoft.com/office/drawing/2014/chart" uri="{C3380CC4-5D6E-409C-BE32-E72D297353CC}">
              <c16:uniqueId val="{00000001-4E47-4EA7-A15E-A26E4FA8D30C}"/>
            </c:ext>
          </c:extLst>
        </c:ser>
        <c:dLbls>
          <c:showLegendKey val="0"/>
          <c:showVal val="0"/>
          <c:showCatName val="0"/>
          <c:showSerName val="0"/>
          <c:showPercent val="0"/>
          <c:showBubbleSize val="0"/>
        </c:dLbls>
        <c:axId val="421777624"/>
        <c:axId val="421774344"/>
      </c:scatterChart>
      <c:valAx>
        <c:axId val="4217776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latin typeface="Arial" panose="020B0604020202020204" pitchFamily="34" charset="0"/>
                    <a:cs typeface="Arial" panose="020B0604020202020204" pitchFamily="34" charset="0"/>
                  </a:rPr>
                  <a:t>Current</a:t>
                </a:r>
                <a:r>
                  <a:rPr lang="en-US" sz="1400" baseline="0" dirty="0">
                    <a:latin typeface="Arial" panose="020B0604020202020204" pitchFamily="34" charset="0"/>
                    <a:cs typeface="Arial" panose="020B0604020202020204" pitchFamily="34" charset="0"/>
                  </a:rPr>
                  <a:t> (A)</a:t>
                </a:r>
                <a:endParaRPr lang="en-US" sz="14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774344"/>
        <c:crosses val="autoZero"/>
        <c:crossBetween val="midCat"/>
      </c:valAx>
      <c:valAx>
        <c:axId val="421774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latin typeface="Arial" panose="020B0604020202020204" pitchFamily="34" charset="0"/>
                    <a:cs typeface="Arial" panose="020B0604020202020204" pitchFamily="34" charset="0"/>
                  </a:rPr>
                  <a:t>Duty</a:t>
                </a:r>
                <a:r>
                  <a:rPr lang="en-US" sz="1400" baseline="0" dirty="0">
                    <a:latin typeface="Arial" panose="020B0604020202020204" pitchFamily="34" charset="0"/>
                    <a:cs typeface="Arial" panose="020B0604020202020204" pitchFamily="34" charset="0"/>
                  </a:rPr>
                  <a:t> Cycle</a:t>
                </a:r>
                <a:endParaRPr lang="en-US" sz="1400"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7776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1825" cy="474663"/>
          </a:xfrm>
          <a:prstGeom prst="rect">
            <a:avLst/>
          </a:prstGeom>
          <a:noFill/>
          <a:ln w="9525">
            <a:noFill/>
            <a:miter lim="800000"/>
            <a:headEnd/>
            <a:tailEnd/>
          </a:ln>
          <a:effectLst/>
        </p:spPr>
        <p:txBody>
          <a:bodyPr vert="horz" wrap="square" lIns="101600" tIns="50801" rIns="101600" bIns="50801" numCol="1" anchor="t" anchorCtr="0" compatLnSpc="1">
            <a:prstTxWarp prst="textNoShape">
              <a:avLst/>
            </a:prstTxWarp>
          </a:bodyPr>
          <a:lstStyle>
            <a:lvl1pPr algn="l" defTabSz="1009650" eaLnBrk="0" hangingPunct="0">
              <a:defRPr sz="1300" b="0">
                <a:latin typeface="Arial"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sz="quarter" idx="1"/>
          </p:nvPr>
        </p:nvSpPr>
        <p:spPr bwMode="auto">
          <a:xfrm>
            <a:off x="4143375" y="0"/>
            <a:ext cx="3171825" cy="474663"/>
          </a:xfrm>
          <a:prstGeom prst="rect">
            <a:avLst/>
          </a:prstGeom>
          <a:noFill/>
          <a:ln w="9525">
            <a:noFill/>
            <a:miter lim="800000"/>
            <a:headEnd/>
            <a:tailEnd/>
          </a:ln>
          <a:effectLst/>
        </p:spPr>
        <p:txBody>
          <a:bodyPr vert="horz" wrap="square" lIns="101600" tIns="50801" rIns="101600" bIns="50801" numCol="1" anchor="t" anchorCtr="0" compatLnSpc="1">
            <a:prstTxWarp prst="textNoShape">
              <a:avLst/>
            </a:prstTxWarp>
          </a:bodyPr>
          <a:lstStyle>
            <a:lvl1pPr algn="r" defTabSz="1009650" eaLnBrk="0" hangingPunct="0">
              <a:defRPr sz="1300" b="0">
                <a:latin typeface="Arial" charset="0"/>
                <a:ea typeface="ＭＳ Ｐゴシック" pitchFamily="34" charset="-128"/>
                <a:cs typeface="+mn-cs"/>
              </a:defRPr>
            </a:lvl1pPr>
          </a:lstStyle>
          <a:p>
            <a:pPr>
              <a:defRPr/>
            </a:pPr>
            <a:endParaRPr lang="en-US"/>
          </a:p>
        </p:txBody>
      </p:sp>
      <p:sp>
        <p:nvSpPr>
          <p:cNvPr id="3076" name="Rectangle 4"/>
          <p:cNvSpPr>
            <a:spLocks noGrp="1" noChangeArrowheads="1"/>
          </p:cNvSpPr>
          <p:nvPr>
            <p:ph type="ftr" sz="quarter" idx="2"/>
          </p:nvPr>
        </p:nvSpPr>
        <p:spPr bwMode="auto">
          <a:xfrm>
            <a:off x="0" y="9109075"/>
            <a:ext cx="3171825" cy="476250"/>
          </a:xfrm>
          <a:prstGeom prst="rect">
            <a:avLst/>
          </a:prstGeom>
          <a:noFill/>
          <a:ln w="9525">
            <a:noFill/>
            <a:miter lim="800000"/>
            <a:headEnd/>
            <a:tailEnd/>
          </a:ln>
          <a:effectLst/>
        </p:spPr>
        <p:txBody>
          <a:bodyPr vert="horz" wrap="square" lIns="101600" tIns="50801" rIns="101600" bIns="50801" numCol="1" anchor="b" anchorCtr="0" compatLnSpc="1">
            <a:prstTxWarp prst="textNoShape">
              <a:avLst/>
            </a:prstTxWarp>
          </a:bodyPr>
          <a:lstStyle>
            <a:lvl1pPr algn="l" defTabSz="1009650" eaLnBrk="0" hangingPunct="0">
              <a:defRPr sz="1300" b="0">
                <a:latin typeface="Arial" charset="0"/>
                <a:ea typeface="ＭＳ Ｐゴシック" pitchFamily="34" charset="-128"/>
                <a:cs typeface="+mn-cs"/>
              </a:defRPr>
            </a:lvl1pPr>
          </a:lstStyle>
          <a:p>
            <a:pPr>
              <a:defRPr/>
            </a:pPr>
            <a:endParaRPr lang="en-US"/>
          </a:p>
        </p:txBody>
      </p:sp>
      <p:sp>
        <p:nvSpPr>
          <p:cNvPr id="3077" name="Rectangle 5"/>
          <p:cNvSpPr>
            <a:spLocks noGrp="1" noChangeArrowheads="1"/>
          </p:cNvSpPr>
          <p:nvPr>
            <p:ph type="sldNum" sz="quarter" idx="3"/>
          </p:nvPr>
        </p:nvSpPr>
        <p:spPr bwMode="auto">
          <a:xfrm>
            <a:off x="4143375" y="9109075"/>
            <a:ext cx="3171825" cy="476250"/>
          </a:xfrm>
          <a:prstGeom prst="rect">
            <a:avLst/>
          </a:prstGeom>
          <a:noFill/>
          <a:ln w="9525">
            <a:noFill/>
            <a:miter lim="800000"/>
            <a:headEnd/>
            <a:tailEnd/>
          </a:ln>
          <a:effectLst/>
        </p:spPr>
        <p:txBody>
          <a:bodyPr vert="horz" wrap="square" lIns="101600" tIns="50801" rIns="101600" bIns="50801" numCol="1" anchor="b" anchorCtr="0" compatLnSpc="1">
            <a:prstTxWarp prst="textNoShape">
              <a:avLst/>
            </a:prstTxWarp>
          </a:bodyPr>
          <a:lstStyle>
            <a:lvl1pPr algn="r" defTabSz="1009650" eaLnBrk="0" hangingPunct="0">
              <a:defRPr sz="1300" b="0" smtClean="0">
                <a:latin typeface="Arial" pitchFamily="34" charset="0"/>
              </a:defRPr>
            </a:lvl1pPr>
          </a:lstStyle>
          <a:p>
            <a:pPr>
              <a:defRPr/>
            </a:pPr>
            <a:fld id="{53F9922C-88D4-4AA8-97FE-81545FAA4B3E}" type="slidenum">
              <a:rPr lang="en-US"/>
              <a:pPr>
                <a:defRPr/>
              </a:pPr>
              <a:t>‹#›</a:t>
            </a:fld>
            <a:endParaRPr lang="en-US"/>
          </a:p>
        </p:txBody>
      </p:sp>
    </p:spTree>
    <p:extLst>
      <p:ext uri="{BB962C8B-B14F-4D97-AF65-F5344CB8AC3E}">
        <p14:creationId xmlns:p14="http://schemas.microsoft.com/office/powerpoint/2010/main" val="4058453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466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1" charset="0"/>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bwMode="auto">
          <a:xfrm>
            <a:off x="2444750" y="715963"/>
            <a:ext cx="2427288" cy="36385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Rectangle 3"/>
          <p:cNvSpPr>
            <a:spLocks noGrp="1" noChangeArrowheads="1"/>
          </p:cNvSpPr>
          <p:nvPr>
            <p:ph type="body" idx="1"/>
          </p:nvPr>
        </p:nvSpPr>
        <p:spPr bwMode="auto">
          <a:xfrm>
            <a:off x="974725" y="4594225"/>
            <a:ext cx="5365750" cy="4278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1" rIns="101600" bIns="50801"/>
          <a:lstStyle/>
          <a:p>
            <a:pPr eaLnBrk="1" hangingPunct="1"/>
            <a:endParaRPr lang="en-US" alt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6238" y="10226675"/>
            <a:ext cx="18653125" cy="7054850"/>
          </a:xfrm>
        </p:spPr>
        <p:txBody>
          <a:bodyPr/>
          <a:lstStyle/>
          <a:p>
            <a:r>
              <a:rPr lang="en-US"/>
              <a:t>Click to edit Master title style</a:t>
            </a:r>
          </a:p>
        </p:txBody>
      </p:sp>
      <p:sp>
        <p:nvSpPr>
          <p:cNvPr id="3" name="Subtitle 2"/>
          <p:cNvSpPr>
            <a:spLocks noGrp="1"/>
          </p:cNvSpPr>
          <p:nvPr>
            <p:ph type="subTitle" idx="1"/>
          </p:nvPr>
        </p:nvSpPr>
        <p:spPr>
          <a:xfrm>
            <a:off x="3292475" y="18653125"/>
            <a:ext cx="153606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75BFD8-7117-440C-BA47-3B5A3FFA344D}" type="slidenum">
              <a:rPr lang="en-US"/>
              <a:pPr>
                <a:defRPr/>
              </a:pPr>
              <a:t>‹#›</a:t>
            </a:fld>
            <a:endParaRPr lang="en-US"/>
          </a:p>
        </p:txBody>
      </p:sp>
    </p:spTree>
    <p:extLst>
      <p:ext uri="{BB962C8B-B14F-4D97-AF65-F5344CB8AC3E}">
        <p14:creationId xmlns:p14="http://schemas.microsoft.com/office/powerpoint/2010/main" val="50189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7A2D27-EF72-47A7-BFB7-994794BE2940}" type="slidenum">
              <a:rPr lang="en-US"/>
              <a:pPr>
                <a:defRPr/>
              </a:pPr>
              <a:t>‹#›</a:t>
            </a:fld>
            <a:endParaRPr lang="en-US"/>
          </a:p>
        </p:txBody>
      </p:sp>
    </p:spTree>
    <p:extLst>
      <p:ext uri="{BB962C8B-B14F-4D97-AF65-F5344CB8AC3E}">
        <p14:creationId xmlns:p14="http://schemas.microsoft.com/office/powerpoint/2010/main" val="188369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635288" y="2925763"/>
            <a:ext cx="4662487"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7825" y="2925763"/>
            <a:ext cx="13835063"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8C06AC-39D2-42C7-8F36-2973083DAB40}" type="slidenum">
              <a:rPr lang="en-US"/>
              <a:pPr>
                <a:defRPr/>
              </a:pPr>
              <a:t>‹#›</a:t>
            </a:fld>
            <a:endParaRPr lang="en-US"/>
          </a:p>
        </p:txBody>
      </p:sp>
    </p:spTree>
    <p:extLst>
      <p:ext uri="{BB962C8B-B14F-4D97-AF65-F5344CB8AC3E}">
        <p14:creationId xmlns:p14="http://schemas.microsoft.com/office/powerpoint/2010/main" val="119965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B19989-A529-4BD7-89D7-125D2F01F068}" type="slidenum">
              <a:rPr lang="en-US"/>
              <a:pPr>
                <a:defRPr/>
              </a:pPr>
              <a:t>‹#›</a:t>
            </a:fld>
            <a:endParaRPr lang="en-US"/>
          </a:p>
        </p:txBody>
      </p:sp>
    </p:spTree>
    <p:extLst>
      <p:ext uri="{BB962C8B-B14F-4D97-AF65-F5344CB8AC3E}">
        <p14:creationId xmlns:p14="http://schemas.microsoft.com/office/powerpoint/2010/main" val="1883964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0" y="21153438"/>
            <a:ext cx="18653125"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733550" y="13952538"/>
            <a:ext cx="1865312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24A907-33D7-4B97-AB9D-C16440F9B776}" type="slidenum">
              <a:rPr lang="en-US"/>
              <a:pPr>
                <a:defRPr/>
              </a:pPr>
              <a:t>‹#›</a:t>
            </a:fld>
            <a:endParaRPr lang="en-US"/>
          </a:p>
        </p:txBody>
      </p:sp>
    </p:spTree>
    <p:extLst>
      <p:ext uri="{BB962C8B-B14F-4D97-AF65-F5344CB8AC3E}">
        <p14:creationId xmlns:p14="http://schemas.microsoft.com/office/powerpoint/2010/main" val="44860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7825" y="9512300"/>
            <a:ext cx="9248775" cy="1974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049000" y="9512300"/>
            <a:ext cx="9248775" cy="1974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721191-1757-47AD-8936-87D7F87D58E1}" type="slidenum">
              <a:rPr lang="en-US"/>
              <a:pPr>
                <a:defRPr/>
              </a:pPr>
              <a:t>‹#›</a:t>
            </a:fld>
            <a:endParaRPr lang="en-US"/>
          </a:p>
        </p:txBody>
      </p:sp>
    </p:spTree>
    <p:extLst>
      <p:ext uri="{BB962C8B-B14F-4D97-AF65-F5344CB8AC3E}">
        <p14:creationId xmlns:p14="http://schemas.microsoft.com/office/powerpoint/2010/main" val="175338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6963" y="1317625"/>
            <a:ext cx="19751675"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6963" y="7369175"/>
            <a:ext cx="96964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6963" y="10439400"/>
            <a:ext cx="96964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147425" y="7369175"/>
            <a:ext cx="970121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1147425" y="10439400"/>
            <a:ext cx="970121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159E9F-4FB4-4CAD-9DE9-498FF2C28D24}" type="slidenum">
              <a:rPr lang="en-US"/>
              <a:pPr>
                <a:defRPr/>
              </a:pPr>
              <a:t>‹#›</a:t>
            </a:fld>
            <a:endParaRPr lang="en-US"/>
          </a:p>
        </p:txBody>
      </p:sp>
    </p:spTree>
    <p:extLst>
      <p:ext uri="{BB962C8B-B14F-4D97-AF65-F5344CB8AC3E}">
        <p14:creationId xmlns:p14="http://schemas.microsoft.com/office/powerpoint/2010/main" val="338870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8F176B-F876-4BE4-B25F-D75392C1D686}" type="slidenum">
              <a:rPr lang="en-US"/>
              <a:pPr>
                <a:defRPr/>
              </a:pPr>
              <a:t>‹#›</a:t>
            </a:fld>
            <a:endParaRPr lang="en-US"/>
          </a:p>
        </p:txBody>
      </p:sp>
    </p:spTree>
    <p:extLst>
      <p:ext uri="{BB962C8B-B14F-4D97-AF65-F5344CB8AC3E}">
        <p14:creationId xmlns:p14="http://schemas.microsoft.com/office/powerpoint/2010/main" val="204281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2C8840-CB99-4CE7-9F00-BC2E5E2C0507}" type="slidenum">
              <a:rPr lang="en-US"/>
              <a:pPr>
                <a:defRPr/>
              </a:pPr>
              <a:t>‹#›</a:t>
            </a:fld>
            <a:endParaRPr lang="en-US"/>
          </a:p>
        </p:txBody>
      </p:sp>
    </p:spTree>
    <p:extLst>
      <p:ext uri="{BB962C8B-B14F-4D97-AF65-F5344CB8AC3E}">
        <p14:creationId xmlns:p14="http://schemas.microsoft.com/office/powerpoint/2010/main" val="13929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6963" y="1311275"/>
            <a:ext cx="721995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580438" y="1311275"/>
            <a:ext cx="122682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96963" y="6888163"/>
            <a:ext cx="72199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03180E-4C57-4494-8909-D73825FC9089}" type="slidenum">
              <a:rPr lang="en-US"/>
              <a:pPr>
                <a:defRPr/>
              </a:pPr>
              <a:t>‹#›</a:t>
            </a:fld>
            <a:endParaRPr lang="en-US"/>
          </a:p>
        </p:txBody>
      </p:sp>
    </p:spTree>
    <p:extLst>
      <p:ext uri="{BB962C8B-B14F-4D97-AF65-F5344CB8AC3E}">
        <p14:creationId xmlns:p14="http://schemas.microsoft.com/office/powerpoint/2010/main" val="320784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2125" y="23042563"/>
            <a:ext cx="13166725"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302125" y="2941638"/>
            <a:ext cx="1316672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302125" y="25763538"/>
            <a:ext cx="1316672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D55C1E-DF2C-4630-AC6F-3BA4CEF35593}" type="slidenum">
              <a:rPr lang="en-US"/>
              <a:pPr>
                <a:defRPr/>
              </a:pPr>
              <a:t>‹#›</a:t>
            </a:fld>
            <a:endParaRPr lang="en-US"/>
          </a:p>
        </p:txBody>
      </p:sp>
    </p:spTree>
    <p:extLst>
      <p:ext uri="{BB962C8B-B14F-4D97-AF65-F5344CB8AC3E}">
        <p14:creationId xmlns:p14="http://schemas.microsoft.com/office/powerpoint/2010/main" val="327439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7825" y="2925763"/>
            <a:ext cx="186499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651" tIns="162326" rIns="324651" bIns="162326"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647825" y="9512300"/>
            <a:ext cx="18649950" cy="197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651" tIns="162326" rIns="324651" bIns="16232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1647825" y="29992638"/>
            <a:ext cx="4572000" cy="2193925"/>
          </a:xfrm>
          <a:prstGeom prst="rect">
            <a:avLst/>
          </a:prstGeom>
          <a:noFill/>
          <a:ln w="9525">
            <a:noFill/>
            <a:miter lim="800000"/>
            <a:headEnd/>
            <a:tailEnd/>
          </a:ln>
          <a:effectLst/>
        </p:spPr>
        <p:txBody>
          <a:bodyPr vert="horz" wrap="none" lIns="324651" tIns="162326" rIns="324651" bIns="162326" numCol="1" anchor="ctr" anchorCtr="0" compatLnSpc="1">
            <a:prstTxWarp prst="textNoShape">
              <a:avLst/>
            </a:prstTxWarp>
          </a:bodyPr>
          <a:lstStyle>
            <a:lvl1pPr algn="l" eaLnBrk="0" hangingPunct="0">
              <a:defRPr sz="5000" b="0">
                <a:latin typeface="Times New Roman" pitchFamily="18" charset="0"/>
                <a:ea typeface="ＭＳ Ｐゴシック" pitchFamily="3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7496175" y="29992638"/>
            <a:ext cx="6953250" cy="2193925"/>
          </a:xfrm>
          <a:prstGeom prst="rect">
            <a:avLst/>
          </a:prstGeom>
          <a:noFill/>
          <a:ln w="9525">
            <a:noFill/>
            <a:miter lim="800000"/>
            <a:headEnd/>
            <a:tailEnd/>
          </a:ln>
          <a:effectLst/>
        </p:spPr>
        <p:txBody>
          <a:bodyPr vert="horz" wrap="none" lIns="324651" tIns="162326" rIns="324651" bIns="162326" numCol="1" anchor="ctr" anchorCtr="0" compatLnSpc="1">
            <a:prstTxWarp prst="textNoShape">
              <a:avLst/>
            </a:prstTxWarp>
          </a:bodyPr>
          <a:lstStyle>
            <a:lvl1pPr eaLnBrk="0" hangingPunct="0">
              <a:defRPr sz="5000" b="0">
                <a:latin typeface="Times New Roman" pitchFamily="18" charset="0"/>
                <a:ea typeface="ＭＳ Ｐゴシック" pitchFamily="3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15725775" y="29992638"/>
            <a:ext cx="4572000" cy="2193925"/>
          </a:xfrm>
          <a:prstGeom prst="rect">
            <a:avLst/>
          </a:prstGeom>
          <a:noFill/>
          <a:ln w="9525">
            <a:noFill/>
            <a:miter lim="800000"/>
            <a:headEnd/>
            <a:tailEnd/>
          </a:ln>
          <a:effectLst/>
        </p:spPr>
        <p:txBody>
          <a:bodyPr vert="horz" wrap="none" lIns="324651" tIns="162326" rIns="324651" bIns="162326" numCol="1" anchor="ctr" anchorCtr="0" compatLnSpc="1">
            <a:prstTxWarp prst="textNoShape">
              <a:avLst/>
            </a:prstTxWarp>
          </a:bodyPr>
          <a:lstStyle>
            <a:lvl1pPr algn="r" eaLnBrk="0" hangingPunct="0">
              <a:defRPr sz="5000" b="0" smtClean="0">
                <a:latin typeface="Times New Roman" pitchFamily="18" charset="0"/>
              </a:defRPr>
            </a:lvl1pPr>
          </a:lstStyle>
          <a:p>
            <a:pPr>
              <a:defRPr/>
            </a:pPr>
            <a:fld id="{AFA652B4-E5E5-4C9F-9849-55A39EF0A5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24213" rtl="0" eaLnBrk="0" fontAlgn="base" hangingPunct="0">
        <a:spcBef>
          <a:spcPct val="0"/>
        </a:spcBef>
        <a:spcAft>
          <a:spcPct val="0"/>
        </a:spcAft>
        <a:defRPr sz="15500">
          <a:solidFill>
            <a:schemeClr val="tx2"/>
          </a:solidFill>
          <a:latin typeface="+mj-lt"/>
          <a:ea typeface="ＭＳ Ｐゴシック" pitchFamily="34" charset="-128"/>
          <a:cs typeface="ＭＳ Ｐゴシック" charset="0"/>
        </a:defRPr>
      </a:lvl1pPr>
      <a:lvl2pPr algn="ctr" defTabSz="3224213" rtl="0" eaLnBrk="0" fontAlgn="base" hangingPunct="0">
        <a:spcBef>
          <a:spcPct val="0"/>
        </a:spcBef>
        <a:spcAft>
          <a:spcPct val="0"/>
        </a:spcAft>
        <a:defRPr sz="15500">
          <a:solidFill>
            <a:schemeClr val="tx2"/>
          </a:solidFill>
          <a:latin typeface="Times New Roman" pitchFamily="-111" charset="0"/>
          <a:ea typeface="ＭＳ Ｐゴシック" pitchFamily="34" charset="-128"/>
          <a:cs typeface="ＭＳ Ｐゴシック" charset="0"/>
        </a:defRPr>
      </a:lvl2pPr>
      <a:lvl3pPr algn="ctr" defTabSz="3224213" rtl="0" eaLnBrk="0" fontAlgn="base" hangingPunct="0">
        <a:spcBef>
          <a:spcPct val="0"/>
        </a:spcBef>
        <a:spcAft>
          <a:spcPct val="0"/>
        </a:spcAft>
        <a:defRPr sz="15500">
          <a:solidFill>
            <a:schemeClr val="tx2"/>
          </a:solidFill>
          <a:latin typeface="Times New Roman" pitchFamily="-111" charset="0"/>
          <a:ea typeface="ＭＳ Ｐゴシック" pitchFamily="34" charset="-128"/>
          <a:cs typeface="ＭＳ Ｐゴシック" charset="0"/>
        </a:defRPr>
      </a:lvl3pPr>
      <a:lvl4pPr algn="ctr" defTabSz="3224213" rtl="0" eaLnBrk="0" fontAlgn="base" hangingPunct="0">
        <a:spcBef>
          <a:spcPct val="0"/>
        </a:spcBef>
        <a:spcAft>
          <a:spcPct val="0"/>
        </a:spcAft>
        <a:defRPr sz="15500">
          <a:solidFill>
            <a:schemeClr val="tx2"/>
          </a:solidFill>
          <a:latin typeface="Times New Roman" pitchFamily="-111" charset="0"/>
          <a:ea typeface="ＭＳ Ｐゴシック" pitchFamily="34" charset="-128"/>
          <a:cs typeface="ＭＳ Ｐゴシック" charset="0"/>
        </a:defRPr>
      </a:lvl4pPr>
      <a:lvl5pPr algn="ctr" defTabSz="3224213" rtl="0" eaLnBrk="0" fontAlgn="base" hangingPunct="0">
        <a:spcBef>
          <a:spcPct val="0"/>
        </a:spcBef>
        <a:spcAft>
          <a:spcPct val="0"/>
        </a:spcAft>
        <a:defRPr sz="15500">
          <a:solidFill>
            <a:schemeClr val="tx2"/>
          </a:solidFill>
          <a:latin typeface="Times New Roman" pitchFamily="-111" charset="0"/>
          <a:ea typeface="ＭＳ Ｐゴシック" pitchFamily="34" charset="-128"/>
          <a:cs typeface="ＭＳ Ｐゴシック" charset="0"/>
        </a:defRPr>
      </a:lvl5pPr>
      <a:lvl6pPr marL="457200" algn="ctr" defTabSz="3224213" rtl="0" fontAlgn="base">
        <a:spcBef>
          <a:spcPct val="0"/>
        </a:spcBef>
        <a:spcAft>
          <a:spcPct val="0"/>
        </a:spcAft>
        <a:defRPr sz="15500">
          <a:solidFill>
            <a:schemeClr val="tx2"/>
          </a:solidFill>
          <a:latin typeface="Times New Roman" pitchFamily="-111" charset="0"/>
        </a:defRPr>
      </a:lvl6pPr>
      <a:lvl7pPr marL="914400" algn="ctr" defTabSz="3224213" rtl="0" fontAlgn="base">
        <a:spcBef>
          <a:spcPct val="0"/>
        </a:spcBef>
        <a:spcAft>
          <a:spcPct val="0"/>
        </a:spcAft>
        <a:defRPr sz="15500">
          <a:solidFill>
            <a:schemeClr val="tx2"/>
          </a:solidFill>
          <a:latin typeface="Times New Roman" pitchFamily="-111" charset="0"/>
        </a:defRPr>
      </a:lvl7pPr>
      <a:lvl8pPr marL="1371600" algn="ctr" defTabSz="3224213" rtl="0" fontAlgn="base">
        <a:spcBef>
          <a:spcPct val="0"/>
        </a:spcBef>
        <a:spcAft>
          <a:spcPct val="0"/>
        </a:spcAft>
        <a:defRPr sz="15500">
          <a:solidFill>
            <a:schemeClr val="tx2"/>
          </a:solidFill>
          <a:latin typeface="Times New Roman" pitchFamily="-111" charset="0"/>
        </a:defRPr>
      </a:lvl8pPr>
      <a:lvl9pPr marL="1828800" algn="ctr" defTabSz="3224213" rtl="0" fontAlgn="base">
        <a:spcBef>
          <a:spcPct val="0"/>
        </a:spcBef>
        <a:spcAft>
          <a:spcPct val="0"/>
        </a:spcAft>
        <a:defRPr sz="15500">
          <a:solidFill>
            <a:schemeClr val="tx2"/>
          </a:solidFill>
          <a:latin typeface="Times New Roman" pitchFamily="-111" charset="0"/>
        </a:defRPr>
      </a:lvl9pPr>
    </p:titleStyle>
    <p:bodyStyle>
      <a:lvl1pPr marL="1209675" indent="-1209675" algn="l" defTabSz="3224213" rtl="0" eaLnBrk="0" fontAlgn="base" hangingPunct="0">
        <a:spcBef>
          <a:spcPct val="20000"/>
        </a:spcBef>
        <a:spcAft>
          <a:spcPct val="0"/>
        </a:spcAft>
        <a:buChar char="•"/>
        <a:defRPr sz="11300">
          <a:solidFill>
            <a:schemeClr val="tx1"/>
          </a:solidFill>
          <a:latin typeface="+mn-lt"/>
          <a:ea typeface="ＭＳ Ｐゴシック" pitchFamily="34" charset="-128"/>
          <a:cs typeface="ＭＳ Ｐゴシック" charset="0"/>
        </a:defRPr>
      </a:lvl1pPr>
      <a:lvl2pPr marL="2619375" indent="-1008063" algn="l" defTabSz="3224213" rtl="0" eaLnBrk="0" fontAlgn="base" hangingPunct="0">
        <a:spcBef>
          <a:spcPct val="20000"/>
        </a:spcBef>
        <a:spcAft>
          <a:spcPct val="0"/>
        </a:spcAft>
        <a:buChar char="–"/>
        <a:defRPr sz="9800">
          <a:solidFill>
            <a:schemeClr val="tx1"/>
          </a:solidFill>
          <a:latin typeface="+mn-lt"/>
          <a:ea typeface="ＭＳ Ｐゴシック" pitchFamily="-111" charset="-128"/>
        </a:defRPr>
      </a:lvl2pPr>
      <a:lvl3pPr marL="4029075" indent="-804863" algn="l" defTabSz="3224213" rtl="0" eaLnBrk="0" fontAlgn="base" hangingPunct="0">
        <a:spcBef>
          <a:spcPct val="20000"/>
        </a:spcBef>
        <a:spcAft>
          <a:spcPct val="0"/>
        </a:spcAft>
        <a:buChar char="•"/>
        <a:defRPr sz="8400">
          <a:solidFill>
            <a:schemeClr val="tx1"/>
          </a:solidFill>
          <a:latin typeface="+mn-lt"/>
          <a:ea typeface="ＭＳ Ｐゴシック" pitchFamily="-111" charset="-128"/>
        </a:defRPr>
      </a:lvl3pPr>
      <a:lvl4pPr marL="5641975" indent="-806450" algn="l" defTabSz="3224213" rtl="0" eaLnBrk="0" fontAlgn="base" hangingPunct="0">
        <a:spcBef>
          <a:spcPct val="20000"/>
        </a:spcBef>
        <a:spcAft>
          <a:spcPct val="0"/>
        </a:spcAft>
        <a:buChar char="–"/>
        <a:defRPr sz="7100">
          <a:solidFill>
            <a:schemeClr val="tx1"/>
          </a:solidFill>
          <a:latin typeface="+mn-lt"/>
          <a:ea typeface="ＭＳ Ｐゴシック" pitchFamily="-111" charset="-128"/>
        </a:defRPr>
      </a:lvl4pPr>
      <a:lvl5pPr marL="7254875" indent="-806450" algn="l" defTabSz="3224213" rtl="0" eaLnBrk="0" fontAlgn="base" hangingPunct="0">
        <a:spcBef>
          <a:spcPct val="20000"/>
        </a:spcBef>
        <a:spcAft>
          <a:spcPct val="0"/>
        </a:spcAft>
        <a:buChar char="•"/>
        <a:defRPr sz="7100">
          <a:solidFill>
            <a:schemeClr val="tx1"/>
          </a:solidFill>
          <a:latin typeface="+mn-lt"/>
          <a:ea typeface="ＭＳ Ｐゴシック" pitchFamily="-111" charset="-128"/>
        </a:defRPr>
      </a:lvl5pPr>
      <a:lvl6pPr marL="7712075" indent="-806450" algn="l" defTabSz="3224213" rtl="0" fontAlgn="base">
        <a:spcBef>
          <a:spcPct val="20000"/>
        </a:spcBef>
        <a:spcAft>
          <a:spcPct val="0"/>
        </a:spcAft>
        <a:buChar char="•"/>
        <a:defRPr sz="7100">
          <a:solidFill>
            <a:schemeClr val="tx1"/>
          </a:solidFill>
          <a:latin typeface="+mn-lt"/>
          <a:ea typeface="ＭＳ Ｐゴシック" pitchFamily="-111" charset="-128"/>
        </a:defRPr>
      </a:lvl6pPr>
      <a:lvl7pPr marL="8169275" indent="-806450" algn="l" defTabSz="3224213" rtl="0" fontAlgn="base">
        <a:spcBef>
          <a:spcPct val="20000"/>
        </a:spcBef>
        <a:spcAft>
          <a:spcPct val="0"/>
        </a:spcAft>
        <a:buChar char="•"/>
        <a:defRPr sz="7100">
          <a:solidFill>
            <a:schemeClr val="tx1"/>
          </a:solidFill>
          <a:latin typeface="+mn-lt"/>
          <a:ea typeface="ＭＳ Ｐゴシック" pitchFamily="-111" charset="-128"/>
        </a:defRPr>
      </a:lvl7pPr>
      <a:lvl8pPr marL="8626475" indent="-806450" algn="l" defTabSz="3224213" rtl="0" fontAlgn="base">
        <a:spcBef>
          <a:spcPct val="20000"/>
        </a:spcBef>
        <a:spcAft>
          <a:spcPct val="0"/>
        </a:spcAft>
        <a:buChar char="•"/>
        <a:defRPr sz="7100">
          <a:solidFill>
            <a:schemeClr val="tx1"/>
          </a:solidFill>
          <a:latin typeface="+mn-lt"/>
          <a:ea typeface="ＭＳ Ｐゴシック" pitchFamily="-111" charset="-128"/>
        </a:defRPr>
      </a:lvl8pPr>
      <a:lvl9pPr marL="9083675" indent="-806450" algn="l" defTabSz="3224213" rtl="0" fontAlgn="base">
        <a:spcBef>
          <a:spcPct val="20000"/>
        </a:spcBef>
        <a:spcAft>
          <a:spcPct val="0"/>
        </a:spcAft>
        <a:buChar char="•"/>
        <a:defRPr sz="71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notesSlide" Target="../notesSlides/notesSlide1.xml"/><Relationship Id="rId26" Type="http://schemas.openxmlformats.org/officeDocument/2006/relationships/chart" Target="../charts/chart3.xml"/><Relationship Id="rId3" Type="http://schemas.openxmlformats.org/officeDocument/2006/relationships/tags" Target="../tags/tag4.xml"/><Relationship Id="rId21" Type="http://schemas.openxmlformats.org/officeDocument/2006/relationships/image" Target="../media/image3.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7.xml"/><Relationship Id="rId25" Type="http://schemas.openxmlformats.org/officeDocument/2006/relationships/chart" Target="../charts/chart2.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image" Target="../media/image2.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chart" Target="../charts/chart1.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5.jpeg"/><Relationship Id="rId10" Type="http://schemas.openxmlformats.org/officeDocument/2006/relationships/tags" Target="../tags/tag11.xml"/><Relationship Id="rId19" Type="http://schemas.openxmlformats.org/officeDocument/2006/relationships/image" Target="../media/image1.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4.jpg"/><Relationship Id="rId27"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8.pn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7.png"/><Relationship Id="rId17" Type="http://schemas.openxmlformats.org/officeDocument/2006/relationships/image" Target="../media/image12.jpeg"/><Relationship Id="rId2" Type="http://schemas.openxmlformats.org/officeDocument/2006/relationships/tags" Target="../tags/tag19.xml"/><Relationship Id="rId16" Type="http://schemas.openxmlformats.org/officeDocument/2006/relationships/image" Target="../media/image11.jpe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slideLayout" Target="../slideLayouts/slideLayout7.xml"/><Relationship Id="rId5" Type="http://schemas.openxmlformats.org/officeDocument/2006/relationships/tags" Target="../tags/tag22.xml"/><Relationship Id="rId15" Type="http://schemas.openxmlformats.org/officeDocument/2006/relationships/image" Target="../media/image10.jpeg"/><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2"/>
          <p:cNvSpPr>
            <a:spLocks noChangeShapeType="1"/>
          </p:cNvSpPr>
          <p:nvPr>
            <p:custDataLst>
              <p:tags r:id="rId1"/>
            </p:custDataLst>
          </p:nvPr>
        </p:nvSpPr>
        <p:spPr bwMode="auto">
          <a:xfrm>
            <a:off x="703263" y="3789363"/>
            <a:ext cx="20650200"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5"/>
          <p:cNvSpPr>
            <a:spLocks noChangeArrowheads="1"/>
          </p:cNvSpPr>
          <p:nvPr>
            <p:custDataLst>
              <p:tags r:id="rId2"/>
            </p:custDataLst>
          </p:nvPr>
        </p:nvSpPr>
        <p:spPr bwMode="auto">
          <a:xfrm>
            <a:off x="561975" y="668338"/>
            <a:ext cx="20916900" cy="31678562"/>
          </a:xfrm>
          <a:prstGeom prst="rect">
            <a:avLst/>
          </a:prstGeom>
          <a:noFill/>
          <a:ln w="12700">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endParaRPr lang="en-US" altLang="en-US"/>
          </a:p>
        </p:txBody>
      </p:sp>
      <p:sp>
        <p:nvSpPr>
          <p:cNvPr id="2052" name="Rectangle 6"/>
          <p:cNvSpPr>
            <a:spLocks noChangeArrowheads="1"/>
          </p:cNvSpPr>
          <p:nvPr>
            <p:custDataLst>
              <p:tags r:id="rId3"/>
            </p:custDataLst>
          </p:nvPr>
        </p:nvSpPr>
        <p:spPr bwMode="auto">
          <a:xfrm>
            <a:off x="425450" y="500063"/>
            <a:ext cx="21189950" cy="32000825"/>
          </a:xfrm>
          <a:prstGeom prst="rect">
            <a:avLst/>
          </a:prstGeom>
          <a:noFill/>
          <a:ln w="12700">
            <a:solidFill>
              <a:srgbClr val="333399"/>
            </a:solidFill>
            <a:miter lim="800000"/>
            <a:headEnd/>
            <a:tailEnd/>
          </a:ln>
          <a:extLst/>
        </p:spPr>
        <p:txBody>
          <a:bodyPr wrap="none"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endParaRPr lang="en-US" altLang="en-US" dirty="0"/>
          </a:p>
        </p:txBody>
      </p:sp>
      <p:sp>
        <p:nvSpPr>
          <p:cNvPr id="2053" name="Rectangle 7"/>
          <p:cNvSpPr>
            <a:spLocks noChangeArrowheads="1"/>
          </p:cNvSpPr>
          <p:nvPr>
            <p:custDataLst>
              <p:tags r:id="rId4"/>
            </p:custDataLst>
          </p:nvPr>
        </p:nvSpPr>
        <p:spPr bwMode="auto">
          <a:xfrm>
            <a:off x="698500" y="855663"/>
            <a:ext cx="2065496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a:solidFill>
                  <a:srgbClr val="881C1C"/>
                </a:solidFill>
              </a:rPr>
              <a:t>R.A.W. Remote Arm Wrestling</a:t>
            </a:r>
          </a:p>
        </p:txBody>
      </p:sp>
      <p:sp>
        <p:nvSpPr>
          <p:cNvPr id="2054" name="Rectangle 11"/>
          <p:cNvSpPr>
            <a:spLocks noChangeArrowheads="1"/>
          </p:cNvSpPr>
          <p:nvPr>
            <p:custDataLst>
              <p:tags r:id="rId5"/>
            </p:custDataLst>
          </p:nvPr>
        </p:nvSpPr>
        <p:spPr bwMode="auto">
          <a:xfrm>
            <a:off x="698500" y="2093913"/>
            <a:ext cx="2057876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en-US" altLang="en-US" sz="3000" dirty="0">
                <a:solidFill>
                  <a:srgbClr val="881C1C"/>
                </a:solidFill>
              </a:rPr>
              <a:t>Tyler Costa, Steve Lucey, Zach Matthews, Steve McGrath</a:t>
            </a:r>
          </a:p>
          <a:p>
            <a:r>
              <a:rPr lang="en-US" altLang="en-US" sz="3000" dirty="0">
                <a:solidFill>
                  <a:srgbClr val="881C1C"/>
                </a:solidFill>
              </a:rPr>
              <a:t>Faculty Advisor: Prof. Michael Zink </a:t>
            </a:r>
          </a:p>
        </p:txBody>
      </p:sp>
      <p:sp>
        <p:nvSpPr>
          <p:cNvPr id="2055" name="Rectangle 306"/>
          <p:cNvSpPr>
            <a:spLocks noChangeArrowheads="1"/>
          </p:cNvSpPr>
          <p:nvPr>
            <p:custDataLst>
              <p:tags r:id="rId6"/>
            </p:custDataLst>
          </p:nvPr>
        </p:nvSpPr>
        <p:spPr bwMode="auto">
          <a:xfrm>
            <a:off x="698500" y="831850"/>
            <a:ext cx="20654963" cy="31362650"/>
          </a:xfrm>
          <a:prstGeom prst="rect">
            <a:avLst/>
          </a:prstGeom>
          <a:noFill/>
          <a:ln w="12700">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endParaRPr lang="en-US" altLang="en-US">
              <a:ln>
                <a:solidFill>
                  <a:sysClr val="windowText" lastClr="000000"/>
                </a:solidFill>
              </a:ln>
              <a:solidFill>
                <a:sysClr val="windowText" lastClr="000000"/>
              </a:solidFill>
            </a:endParaRPr>
          </a:p>
        </p:txBody>
      </p:sp>
      <p:sp>
        <p:nvSpPr>
          <p:cNvPr id="2056" name="Line 326"/>
          <p:cNvSpPr>
            <a:spLocks noChangeShapeType="1"/>
          </p:cNvSpPr>
          <p:nvPr>
            <p:custDataLst>
              <p:tags r:id="rId7"/>
            </p:custDataLst>
          </p:nvPr>
        </p:nvSpPr>
        <p:spPr bwMode="auto">
          <a:xfrm>
            <a:off x="703263" y="30259338"/>
            <a:ext cx="20650200"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057" name="Picture 516" descr="UMass%20seal"/>
          <p:cNvPicPr>
            <a:picLocks noChangeAspect="1" noChangeArrowheads="1"/>
          </p:cNvPicPr>
          <p:nvPr>
            <p:custDataLst>
              <p:tags r:id="rId8"/>
            </p:custDataLst>
          </p:nvPr>
        </p:nvPicPr>
        <p:blipFill>
          <a:blip r:embed="rId19">
            <a:extLst>
              <a:ext uri="{28A0092B-C50C-407E-A947-70E740481C1C}">
                <a14:useLocalDpi xmlns:a14="http://schemas.microsoft.com/office/drawing/2010/main" val="0"/>
              </a:ext>
            </a:extLst>
          </a:blip>
          <a:srcRect/>
          <a:stretch>
            <a:fillRect/>
          </a:stretch>
        </p:blipFill>
        <p:spPr bwMode="auto">
          <a:xfrm>
            <a:off x="1331913" y="30480000"/>
            <a:ext cx="157480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 Box 524"/>
          <p:cNvSpPr txBox="1">
            <a:spLocks noChangeArrowheads="1"/>
          </p:cNvSpPr>
          <p:nvPr>
            <p:custDataLst>
              <p:tags r:id="rId9"/>
            </p:custDataLst>
          </p:nvPr>
        </p:nvSpPr>
        <p:spPr bwMode="auto">
          <a:xfrm>
            <a:off x="720725" y="30064075"/>
            <a:ext cx="20540663"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lnSpc>
                <a:spcPct val="60000"/>
              </a:lnSpc>
            </a:pPr>
            <a:r>
              <a:rPr lang="en-US" altLang="en-US" sz="2000" b="0" dirty="0">
                <a:cs typeface="Arial" charset="0"/>
              </a:rPr>
              <a:t>Department of Electrical and Computer Engineering</a:t>
            </a:r>
          </a:p>
          <a:p>
            <a:pPr eaLnBrk="1" hangingPunct="1">
              <a:lnSpc>
                <a:spcPct val="60000"/>
              </a:lnSpc>
            </a:pPr>
            <a:endParaRPr lang="en-US" altLang="en-US" sz="2000" b="0" dirty="0">
              <a:cs typeface="Arial" charset="0"/>
            </a:endParaRPr>
          </a:p>
          <a:p>
            <a:pPr eaLnBrk="1" hangingPunct="1">
              <a:lnSpc>
                <a:spcPct val="60000"/>
              </a:lnSpc>
            </a:pPr>
            <a:endParaRPr lang="en-US" altLang="en-US" sz="2000" b="0" dirty="0">
              <a:solidFill>
                <a:srgbClr val="0066CC"/>
              </a:solidFill>
              <a:latin typeface="Comic Sans MS" pitchFamily="66" charset="0"/>
              <a:cs typeface="Arial" charset="0"/>
            </a:endParaRPr>
          </a:p>
          <a:p>
            <a:pPr eaLnBrk="1" hangingPunct="1">
              <a:lnSpc>
                <a:spcPct val="60000"/>
              </a:lnSpc>
            </a:pPr>
            <a:r>
              <a:rPr lang="en-US" altLang="en-US" sz="3200" b="0" dirty="0">
                <a:solidFill>
                  <a:srgbClr val="39935B"/>
                </a:solidFill>
                <a:latin typeface="Copperplate Gothic Bold" pitchFamily="34" charset="0"/>
                <a:cs typeface="Arial" charset="0"/>
              </a:rPr>
              <a:t>ECE 415/ECE 416 – SENIOR DESIGN PROJECT 2018</a:t>
            </a:r>
          </a:p>
          <a:p>
            <a:pPr eaLnBrk="1" hangingPunct="1">
              <a:lnSpc>
                <a:spcPct val="60000"/>
              </a:lnSpc>
            </a:pPr>
            <a:endParaRPr lang="en-US" altLang="en-US" b="0" dirty="0">
              <a:latin typeface="Bradley Hand ITC" pitchFamily="66" charset="0"/>
              <a:cs typeface="Arial" charset="0"/>
            </a:endParaRPr>
          </a:p>
          <a:p>
            <a:pPr eaLnBrk="1" hangingPunct="1">
              <a:lnSpc>
                <a:spcPct val="60000"/>
              </a:lnSpc>
            </a:pPr>
            <a:endParaRPr lang="en-US" altLang="en-US" b="0" dirty="0">
              <a:latin typeface="Bradley Hand ITC" pitchFamily="66" charset="0"/>
              <a:cs typeface="Arial" charset="0"/>
            </a:endParaRPr>
          </a:p>
          <a:p>
            <a:pPr eaLnBrk="1" hangingPunct="1">
              <a:lnSpc>
                <a:spcPct val="40000"/>
              </a:lnSpc>
            </a:pPr>
            <a:r>
              <a:rPr lang="en-US" altLang="en-US" sz="2200" b="0" dirty="0">
                <a:cs typeface="Arial" charset="0"/>
              </a:rPr>
              <a:t>College of Engineering - University of Massachusetts Amherst</a:t>
            </a:r>
          </a:p>
        </p:txBody>
      </p:sp>
      <p:sp>
        <p:nvSpPr>
          <p:cNvPr id="2061" name="Text Box 13"/>
          <p:cNvSpPr txBox="1">
            <a:spLocks noChangeArrowheads="1"/>
          </p:cNvSpPr>
          <p:nvPr/>
        </p:nvSpPr>
        <p:spPr bwMode="auto">
          <a:xfrm>
            <a:off x="17206816" y="30480000"/>
            <a:ext cx="376256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703263" eaLnBrk="0" hangingPunct="0">
              <a:defRPr b="1">
                <a:solidFill>
                  <a:schemeClr val="tx1"/>
                </a:solidFill>
                <a:latin typeface="Arial" charset="0"/>
                <a:ea typeface="ＭＳ Ｐゴシック" charset="0"/>
                <a:cs typeface="ＭＳ Ｐゴシック" charset="0"/>
              </a:defRPr>
            </a:lvl1pPr>
            <a:lvl2pPr defTabSz="703263" eaLnBrk="0" hangingPunct="0">
              <a:defRPr b="1">
                <a:solidFill>
                  <a:schemeClr val="tx1"/>
                </a:solidFill>
                <a:latin typeface="Arial" charset="0"/>
                <a:ea typeface="ＭＳ Ｐゴシック" charset="0"/>
              </a:defRPr>
            </a:lvl2pPr>
            <a:lvl3pPr defTabSz="703263" eaLnBrk="0" hangingPunct="0">
              <a:defRPr b="1">
                <a:solidFill>
                  <a:schemeClr val="tx1"/>
                </a:solidFill>
                <a:latin typeface="Arial" charset="0"/>
                <a:ea typeface="ＭＳ Ｐゴシック" charset="0"/>
              </a:defRPr>
            </a:lvl3pPr>
            <a:lvl4pPr defTabSz="703263" eaLnBrk="0" hangingPunct="0">
              <a:defRPr b="1">
                <a:solidFill>
                  <a:schemeClr val="tx1"/>
                </a:solidFill>
                <a:latin typeface="Arial" charset="0"/>
                <a:ea typeface="ＭＳ Ｐゴシック" charset="0"/>
              </a:defRPr>
            </a:lvl4pPr>
            <a:lvl5pPr defTabSz="703263" eaLnBrk="0" hangingPunct="0">
              <a:defRPr b="1">
                <a:solidFill>
                  <a:schemeClr val="tx1"/>
                </a:solidFill>
                <a:latin typeface="Arial" charset="0"/>
                <a:ea typeface="ＭＳ Ｐゴシック" charset="0"/>
              </a:defRPr>
            </a:lvl5pPr>
            <a:lvl6pPr algn="ctr" defTabSz="703263" eaLnBrk="0" fontAlgn="base" hangingPunct="0">
              <a:spcBef>
                <a:spcPct val="0"/>
              </a:spcBef>
              <a:spcAft>
                <a:spcPct val="0"/>
              </a:spcAft>
              <a:defRPr b="1">
                <a:solidFill>
                  <a:schemeClr val="tx1"/>
                </a:solidFill>
                <a:latin typeface="Arial" charset="0"/>
                <a:ea typeface="ＭＳ Ｐゴシック" charset="0"/>
              </a:defRPr>
            </a:lvl6pPr>
            <a:lvl7pPr algn="ctr" defTabSz="703263" eaLnBrk="0" fontAlgn="base" hangingPunct="0">
              <a:spcBef>
                <a:spcPct val="0"/>
              </a:spcBef>
              <a:spcAft>
                <a:spcPct val="0"/>
              </a:spcAft>
              <a:defRPr b="1">
                <a:solidFill>
                  <a:schemeClr val="tx1"/>
                </a:solidFill>
                <a:latin typeface="Arial" charset="0"/>
                <a:ea typeface="ＭＳ Ｐゴシック" charset="0"/>
              </a:defRPr>
            </a:lvl7pPr>
            <a:lvl8pPr algn="ctr" defTabSz="703263" eaLnBrk="0" fontAlgn="base" hangingPunct="0">
              <a:spcBef>
                <a:spcPct val="0"/>
              </a:spcBef>
              <a:spcAft>
                <a:spcPct val="0"/>
              </a:spcAft>
              <a:defRPr b="1">
                <a:solidFill>
                  <a:schemeClr val="tx1"/>
                </a:solidFill>
                <a:latin typeface="Arial" charset="0"/>
                <a:ea typeface="ＭＳ Ｐゴシック" charset="0"/>
              </a:defRPr>
            </a:lvl8pPr>
            <a:lvl9pPr algn="ctr" defTabSz="703263"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r>
              <a:rPr lang="en-US" sz="8800" dirty="0"/>
              <a:t>SDP18</a:t>
            </a:r>
          </a:p>
        </p:txBody>
      </p:sp>
      <p:sp>
        <p:nvSpPr>
          <p:cNvPr id="2060" name="Rectangle 7"/>
          <p:cNvSpPr>
            <a:spLocks noChangeArrowheads="1"/>
          </p:cNvSpPr>
          <p:nvPr>
            <p:custDataLst>
              <p:tags r:id="rId10"/>
            </p:custDataLst>
          </p:nvPr>
        </p:nvSpPr>
        <p:spPr bwMode="auto">
          <a:xfrm>
            <a:off x="698501" y="3611458"/>
            <a:ext cx="10350500" cy="106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4800" dirty="0">
                <a:solidFill>
                  <a:srgbClr val="881C1C"/>
                </a:solidFill>
              </a:rPr>
              <a:t>Abstract</a:t>
            </a:r>
          </a:p>
        </p:txBody>
      </p:sp>
      <p:sp>
        <p:nvSpPr>
          <p:cNvPr id="2" name="Rectangle 7"/>
          <p:cNvSpPr>
            <a:spLocks noChangeArrowheads="1"/>
          </p:cNvSpPr>
          <p:nvPr>
            <p:custDataLst>
              <p:tags r:id="rId11"/>
            </p:custDataLst>
          </p:nvPr>
        </p:nvSpPr>
        <p:spPr bwMode="auto">
          <a:xfrm>
            <a:off x="674688" y="10510343"/>
            <a:ext cx="10345736" cy="106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4800" dirty="0">
                <a:solidFill>
                  <a:srgbClr val="881C1C"/>
                </a:solidFill>
              </a:rPr>
              <a:t>System Block Diagram</a:t>
            </a:r>
          </a:p>
        </p:txBody>
      </p:sp>
      <p:sp>
        <p:nvSpPr>
          <p:cNvPr id="2062" name="Rectangle 7"/>
          <p:cNvSpPr>
            <a:spLocks noChangeArrowheads="1"/>
          </p:cNvSpPr>
          <p:nvPr>
            <p:custDataLst>
              <p:tags r:id="rId12"/>
            </p:custDataLst>
          </p:nvPr>
        </p:nvSpPr>
        <p:spPr bwMode="auto">
          <a:xfrm>
            <a:off x="11091863" y="3669084"/>
            <a:ext cx="10169525" cy="106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4800" dirty="0">
                <a:solidFill>
                  <a:srgbClr val="881C1C"/>
                </a:solidFill>
              </a:rPr>
              <a:t>Data Analysis</a:t>
            </a:r>
          </a:p>
        </p:txBody>
      </p:sp>
      <p:sp>
        <p:nvSpPr>
          <p:cNvPr id="2063" name="Rectangle 7"/>
          <p:cNvSpPr>
            <a:spLocks noChangeArrowheads="1"/>
          </p:cNvSpPr>
          <p:nvPr>
            <p:custDataLst>
              <p:tags r:id="rId13"/>
            </p:custDataLst>
          </p:nvPr>
        </p:nvSpPr>
        <p:spPr bwMode="auto">
          <a:xfrm>
            <a:off x="11306969" y="21845195"/>
            <a:ext cx="10212388" cy="106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4800" dirty="0">
                <a:solidFill>
                  <a:srgbClr val="881C1C"/>
                </a:solidFill>
              </a:rPr>
              <a:t>Results</a:t>
            </a:r>
          </a:p>
        </p:txBody>
      </p:sp>
      <p:sp>
        <p:nvSpPr>
          <p:cNvPr id="2064" name="Rectangle 7"/>
          <p:cNvSpPr>
            <a:spLocks noChangeArrowheads="1"/>
          </p:cNvSpPr>
          <p:nvPr>
            <p:custDataLst>
              <p:tags r:id="rId14"/>
            </p:custDataLst>
          </p:nvPr>
        </p:nvSpPr>
        <p:spPr bwMode="auto">
          <a:xfrm>
            <a:off x="733426" y="24060222"/>
            <a:ext cx="10307637" cy="106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4800" dirty="0">
                <a:solidFill>
                  <a:srgbClr val="881C1C"/>
                </a:solidFill>
              </a:rPr>
              <a:t>Fixed Arm</a:t>
            </a:r>
          </a:p>
        </p:txBody>
      </p:sp>
      <p:sp>
        <p:nvSpPr>
          <p:cNvPr id="2065" name="Rectangle 7"/>
          <p:cNvSpPr>
            <a:spLocks noChangeArrowheads="1"/>
          </p:cNvSpPr>
          <p:nvPr>
            <p:custDataLst>
              <p:tags r:id="rId15"/>
            </p:custDataLst>
          </p:nvPr>
        </p:nvSpPr>
        <p:spPr bwMode="auto">
          <a:xfrm>
            <a:off x="11114091" y="27656995"/>
            <a:ext cx="10228262" cy="106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4800" dirty="0">
                <a:solidFill>
                  <a:srgbClr val="881C1C"/>
                </a:solidFill>
              </a:rPr>
              <a:t>Acknowledgement</a:t>
            </a:r>
          </a:p>
        </p:txBody>
      </p:sp>
      <p:pic>
        <p:nvPicPr>
          <p:cNvPr id="4" name="Picture 3">
            <a:extLst>
              <a:ext uri="{FF2B5EF4-FFF2-40B4-BE49-F238E27FC236}">
                <a16:creationId xmlns:a16="http://schemas.microsoft.com/office/drawing/2014/main" id="{11CA3F28-64F4-41C2-90BB-27A88193E716}"/>
              </a:ext>
            </a:extLst>
          </p:cNvPr>
          <p:cNvPicPr>
            <a:picLocks noChangeAspect="1"/>
          </p:cNvPicPr>
          <p:nvPr/>
        </p:nvPicPr>
        <p:blipFill>
          <a:blip r:embed="rId20"/>
          <a:stretch>
            <a:fillRect/>
          </a:stretch>
        </p:blipFill>
        <p:spPr>
          <a:xfrm>
            <a:off x="893762" y="923924"/>
            <a:ext cx="4287837" cy="2806700"/>
          </a:xfrm>
          <a:prstGeom prst="rect">
            <a:avLst/>
          </a:prstGeom>
        </p:spPr>
      </p:pic>
      <p:sp>
        <p:nvSpPr>
          <p:cNvPr id="5" name="TextBox 4">
            <a:extLst>
              <a:ext uri="{FF2B5EF4-FFF2-40B4-BE49-F238E27FC236}">
                <a16:creationId xmlns:a16="http://schemas.microsoft.com/office/drawing/2014/main" id="{10739C2C-24C0-4279-BF48-1D01F0C09799}"/>
              </a:ext>
            </a:extLst>
          </p:cNvPr>
          <p:cNvSpPr txBox="1"/>
          <p:nvPr/>
        </p:nvSpPr>
        <p:spPr>
          <a:xfrm>
            <a:off x="752476" y="4538759"/>
            <a:ext cx="10296524" cy="6124754"/>
          </a:xfrm>
          <a:prstGeom prst="rect">
            <a:avLst/>
          </a:prstGeom>
          <a:noFill/>
        </p:spPr>
        <p:txBody>
          <a:bodyPr wrap="square" rtlCol="0">
            <a:spAutoFit/>
          </a:bodyPr>
          <a:lstStyle/>
          <a:p>
            <a:pPr algn="l"/>
            <a:r>
              <a:rPr lang="en-US" sz="2800" b="0" dirty="0"/>
              <a:t>We introduce R.A.W. (Remote Arm Wrestling), a real-time system that emulates arm wrestling across a low latency network. This system provides the user with the same fun and excitement of an in-person arm wrestling match, except the game will be played over a distance between a user and a weighted pulley system. There will be one robotic arm powered by a motor, which drives a series of gears, and is attached to a pulley. There will also be a fixed are, with a forearm that will have strain gauges on it to find the force applied by the user. The motorized arm, will replicate the force being applied by the user to the fixed arm. There is also a phone application that allows a user to make a profile and join/schedule matches. The arms will query the database to find any matches for that day and allow the users to join their match. </a:t>
            </a:r>
          </a:p>
        </p:txBody>
      </p:sp>
      <p:pic>
        <p:nvPicPr>
          <p:cNvPr id="1026" name="Picture 2" descr="https://lh5.googleusercontent.com/CbhkcuOttD3p44YdXbfrZdwmVknbErxlMsAmwaUhCu-MOP2bnMO5JyciGb46--Sie9HLvNaQFNQpJ9qqIgLp96E1Xyrz153aaQNDsFiUxpOriPATOU-jqJB8h-72_imTl1MAezbUv8s">
            <a:extLst>
              <a:ext uri="{FF2B5EF4-FFF2-40B4-BE49-F238E27FC236}">
                <a16:creationId xmlns:a16="http://schemas.microsoft.com/office/drawing/2014/main" id="{02AB7355-1BD8-4FD7-8DDB-D5E79E6FD00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9601" y="11556714"/>
            <a:ext cx="10571164" cy="6629696"/>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7">
            <a:extLst>
              <a:ext uri="{FF2B5EF4-FFF2-40B4-BE49-F238E27FC236}">
                <a16:creationId xmlns:a16="http://schemas.microsoft.com/office/drawing/2014/main" id="{886965E5-720B-49EE-9755-628FAFB75A37}"/>
              </a:ext>
            </a:extLst>
          </p:cNvPr>
          <p:cNvSpPr>
            <a:spLocks noChangeArrowheads="1"/>
          </p:cNvSpPr>
          <p:nvPr>
            <p:custDataLst>
              <p:tags r:id="rId16"/>
            </p:custDataLst>
          </p:nvPr>
        </p:nvSpPr>
        <p:spPr bwMode="auto">
          <a:xfrm>
            <a:off x="803277" y="18003600"/>
            <a:ext cx="10320337" cy="106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4800" dirty="0">
                <a:solidFill>
                  <a:srgbClr val="881C1C"/>
                </a:solidFill>
              </a:rPr>
              <a:t>Motorized Arm</a:t>
            </a:r>
          </a:p>
        </p:txBody>
      </p:sp>
      <p:sp>
        <p:nvSpPr>
          <p:cNvPr id="6" name="TextBox 5">
            <a:extLst>
              <a:ext uri="{FF2B5EF4-FFF2-40B4-BE49-F238E27FC236}">
                <a16:creationId xmlns:a16="http://schemas.microsoft.com/office/drawing/2014/main" id="{1A4C6A86-F038-40B5-B01F-5478CA574A37}"/>
              </a:ext>
            </a:extLst>
          </p:cNvPr>
          <p:cNvSpPr txBox="1"/>
          <p:nvPr/>
        </p:nvSpPr>
        <p:spPr>
          <a:xfrm>
            <a:off x="11041063" y="28529276"/>
            <a:ext cx="10304462" cy="1815882"/>
          </a:xfrm>
          <a:prstGeom prst="rect">
            <a:avLst/>
          </a:prstGeom>
          <a:noFill/>
        </p:spPr>
        <p:txBody>
          <a:bodyPr wrap="square" rtlCol="0">
            <a:spAutoFit/>
          </a:bodyPr>
          <a:lstStyle/>
          <a:p>
            <a:pPr algn="just"/>
            <a:r>
              <a:rPr lang="en-US" altLang="en-US" sz="2800" b="0" dirty="0">
                <a:latin typeface="Arial" panose="020B0604020202020204" pitchFamily="34" charset="0"/>
              </a:rPr>
              <a:t>Special thanks to Professor Michael Zink. Thank you to professors Christopher Hollot, Baird Soules, Weibo Gong, and Russel Tessier. Thank you to Professor Frank Sup for help with the mechanical design. Also thanks to Fran Caron.</a:t>
            </a:r>
          </a:p>
        </p:txBody>
      </p:sp>
      <p:pic>
        <p:nvPicPr>
          <p:cNvPr id="8" name="Picture 7">
            <a:extLst>
              <a:ext uri="{FF2B5EF4-FFF2-40B4-BE49-F238E27FC236}">
                <a16:creationId xmlns:a16="http://schemas.microsoft.com/office/drawing/2014/main" id="{27447E70-6A15-402A-9247-765169665FE0}"/>
              </a:ext>
            </a:extLst>
          </p:cNvPr>
          <p:cNvPicPr>
            <a:picLocks noChangeAspect="1"/>
          </p:cNvPicPr>
          <p:nvPr/>
        </p:nvPicPr>
        <p:blipFill>
          <a:blip r:embed="rId22"/>
          <a:stretch>
            <a:fillRect/>
          </a:stretch>
        </p:blipFill>
        <p:spPr>
          <a:xfrm>
            <a:off x="16668751" y="1124918"/>
            <a:ext cx="4592637" cy="2282595"/>
          </a:xfrm>
          <a:prstGeom prst="rect">
            <a:avLst/>
          </a:prstGeom>
        </p:spPr>
      </p:pic>
      <p:pic>
        <p:nvPicPr>
          <p:cNvPr id="24" name="Picture 23" descr="Macintosh HD:private:var:folders:f8:vc8hlkls7z919vflhnr43xdh0000gp:T:com.apple.iChat:Messages:Transfers:IMG_0266.JPG">
            <a:extLst>
              <a:ext uri="{FF2B5EF4-FFF2-40B4-BE49-F238E27FC236}">
                <a16:creationId xmlns:a16="http://schemas.microsoft.com/office/drawing/2014/main" id="{21CCFD9F-B6F6-4572-981E-56A0C8C8174F}"/>
              </a:ext>
            </a:extLst>
          </p:cNvPr>
          <p:cNvPicPr/>
          <p:nvPr/>
        </p:nvPicPr>
        <p:blipFill>
          <a:blip r:embed="rId23">
            <a:extLst>
              <a:ext uri="{28A0092B-C50C-407E-A947-70E740481C1C}">
                <a14:useLocalDpi xmlns:a14="http://schemas.microsoft.com/office/drawing/2010/main" val="0"/>
              </a:ext>
            </a:extLst>
          </a:blip>
          <a:srcRect/>
          <a:stretch>
            <a:fillRect/>
          </a:stretch>
        </p:blipFill>
        <p:spPr bwMode="auto">
          <a:xfrm>
            <a:off x="6282533" y="19089584"/>
            <a:ext cx="4648200" cy="3832199"/>
          </a:xfrm>
          <a:prstGeom prst="rect">
            <a:avLst/>
          </a:prstGeom>
          <a:noFill/>
          <a:ln>
            <a:noFill/>
          </a:ln>
        </p:spPr>
      </p:pic>
      <p:sp>
        <p:nvSpPr>
          <p:cNvPr id="3" name="TextBox 2">
            <a:extLst>
              <a:ext uri="{FF2B5EF4-FFF2-40B4-BE49-F238E27FC236}">
                <a16:creationId xmlns:a16="http://schemas.microsoft.com/office/drawing/2014/main" id="{599D9AFF-D4A2-47FE-969B-35A6ADBB968F}"/>
              </a:ext>
            </a:extLst>
          </p:cNvPr>
          <p:cNvSpPr txBox="1"/>
          <p:nvPr/>
        </p:nvSpPr>
        <p:spPr>
          <a:xfrm>
            <a:off x="748507" y="18946555"/>
            <a:ext cx="5572124" cy="5262979"/>
          </a:xfrm>
          <a:prstGeom prst="rect">
            <a:avLst/>
          </a:prstGeom>
          <a:noFill/>
        </p:spPr>
        <p:txBody>
          <a:bodyPr wrap="square" rtlCol="0">
            <a:spAutoFit/>
          </a:bodyPr>
          <a:lstStyle/>
          <a:p>
            <a:pPr marL="285750" indent="-285750" algn="l">
              <a:buFont typeface="Wingdings" panose="05000000000000000000" pitchFamily="2" charset="2"/>
              <a:buChar char="q"/>
            </a:pPr>
            <a:r>
              <a:rPr lang="en-US" sz="2800" b="0" dirty="0"/>
              <a:t> The motorized arm consists of a 24V brushed DC motor connected to a train gear ratio of 1:77.</a:t>
            </a:r>
          </a:p>
          <a:p>
            <a:pPr marL="285750" indent="-285750" algn="l">
              <a:buFont typeface="Wingdings" panose="05000000000000000000" pitchFamily="2" charset="2"/>
              <a:buChar char="q"/>
            </a:pPr>
            <a:r>
              <a:rPr lang="en-US" sz="2800" b="0" dirty="0"/>
              <a:t> The microcontroller outputs a PWM (Pulse Width Modulation) and direction to the motor driver.</a:t>
            </a:r>
          </a:p>
          <a:p>
            <a:pPr marL="285750" indent="-285750" algn="l">
              <a:buFont typeface="Wingdings" panose="05000000000000000000" pitchFamily="2" charset="2"/>
              <a:buChar char="q"/>
            </a:pPr>
            <a:r>
              <a:rPr lang="en-US" sz="2800" b="0" dirty="0"/>
              <a:t> Each set of gears is connected through a rotating bearing held down by a support wall.</a:t>
            </a:r>
          </a:p>
          <a:p>
            <a:pPr marL="285750" indent="-285750" algn="l">
              <a:buFont typeface="Wingdings" panose="05000000000000000000" pitchFamily="2" charset="2"/>
              <a:buChar char="q"/>
            </a:pPr>
            <a:endParaRPr lang="en-US" sz="2800" b="0" dirty="0"/>
          </a:p>
        </p:txBody>
      </p:sp>
      <p:graphicFrame>
        <p:nvGraphicFramePr>
          <p:cNvPr id="28" name="Chart 27">
            <a:extLst>
              <a:ext uri="{FF2B5EF4-FFF2-40B4-BE49-F238E27FC236}">
                <a16:creationId xmlns:a16="http://schemas.microsoft.com/office/drawing/2014/main" id="{6CA79DD4-FD87-42F4-8FBE-20821F85E868}"/>
              </a:ext>
            </a:extLst>
          </p:cNvPr>
          <p:cNvGraphicFramePr>
            <a:graphicFrameLocks/>
          </p:cNvGraphicFramePr>
          <p:nvPr>
            <p:extLst>
              <p:ext uri="{D42A27DB-BD31-4B8C-83A1-F6EECF244321}">
                <p14:modId xmlns:p14="http://schemas.microsoft.com/office/powerpoint/2010/main" val="2489369331"/>
              </p:ext>
            </p:extLst>
          </p:nvPr>
        </p:nvGraphicFramePr>
        <p:xfrm>
          <a:off x="11060113" y="7245325"/>
          <a:ext cx="6146703" cy="4043439"/>
        </p:xfrm>
        <a:graphic>
          <a:graphicData uri="http://schemas.openxmlformats.org/drawingml/2006/chart">
            <c:chart xmlns:c="http://schemas.openxmlformats.org/drawingml/2006/chart" xmlns:r="http://schemas.openxmlformats.org/officeDocument/2006/relationships" r:id="rId24"/>
          </a:graphicData>
        </a:graphic>
      </p:graphicFrame>
      <p:sp>
        <p:nvSpPr>
          <p:cNvPr id="7" name="TextBox 6">
            <a:extLst>
              <a:ext uri="{FF2B5EF4-FFF2-40B4-BE49-F238E27FC236}">
                <a16:creationId xmlns:a16="http://schemas.microsoft.com/office/drawing/2014/main" id="{8DE8540A-E77B-4E82-8B2B-D6DD487C42F5}"/>
              </a:ext>
            </a:extLst>
          </p:cNvPr>
          <p:cNvSpPr txBox="1"/>
          <p:nvPr/>
        </p:nvSpPr>
        <p:spPr>
          <a:xfrm>
            <a:off x="11201400" y="4709696"/>
            <a:ext cx="10075863" cy="2677656"/>
          </a:xfrm>
          <a:prstGeom prst="rect">
            <a:avLst/>
          </a:prstGeom>
          <a:noFill/>
        </p:spPr>
        <p:txBody>
          <a:bodyPr wrap="square" rtlCol="0">
            <a:spAutoFit/>
          </a:bodyPr>
          <a:lstStyle/>
          <a:p>
            <a:pPr marL="457200" indent="-457200" algn="l">
              <a:buFont typeface="Wingdings" panose="05000000000000000000" pitchFamily="2" charset="2"/>
              <a:buChar char="q"/>
            </a:pPr>
            <a:r>
              <a:rPr lang="en-US" sz="2800" b="0" dirty="0"/>
              <a:t>In order to properly drive the motor with the correct replicated force we needed to test and map out several relationships. </a:t>
            </a:r>
          </a:p>
          <a:p>
            <a:pPr marL="457200" indent="-457200" algn="l">
              <a:buFont typeface="Wingdings" panose="05000000000000000000" pitchFamily="2" charset="2"/>
              <a:buChar char="q"/>
            </a:pPr>
            <a:r>
              <a:rPr lang="en-US" sz="2800" b="0" dirty="0"/>
              <a:t>First we applied different loads to the fixed arm to get an initial correlation between pounds and voltage difference</a:t>
            </a:r>
            <a:br>
              <a:rPr lang="en-US" sz="2800" b="0" dirty="0"/>
            </a:br>
            <a:r>
              <a:rPr lang="en-US" sz="2800" b="0" dirty="0"/>
              <a:t>readings from the load cell.</a:t>
            </a:r>
          </a:p>
        </p:txBody>
      </p:sp>
      <p:sp>
        <p:nvSpPr>
          <p:cNvPr id="9" name="TextBox 8">
            <a:extLst>
              <a:ext uri="{FF2B5EF4-FFF2-40B4-BE49-F238E27FC236}">
                <a16:creationId xmlns:a16="http://schemas.microsoft.com/office/drawing/2014/main" id="{23FF1267-5709-40E9-9F04-9EDC2171CB54}"/>
              </a:ext>
            </a:extLst>
          </p:cNvPr>
          <p:cNvSpPr txBox="1"/>
          <p:nvPr/>
        </p:nvSpPr>
        <p:spPr>
          <a:xfrm>
            <a:off x="17168716" y="7464801"/>
            <a:ext cx="4138709" cy="4401205"/>
          </a:xfrm>
          <a:prstGeom prst="rect">
            <a:avLst/>
          </a:prstGeom>
          <a:noFill/>
        </p:spPr>
        <p:txBody>
          <a:bodyPr wrap="square" rtlCol="0">
            <a:spAutoFit/>
          </a:bodyPr>
          <a:lstStyle/>
          <a:p>
            <a:pPr marL="285750" indent="-285750" algn="l">
              <a:buFont typeface="Wingdings" panose="05000000000000000000" pitchFamily="2" charset="2"/>
              <a:buChar char="q"/>
            </a:pPr>
            <a:r>
              <a:rPr lang="en-US" sz="2800" dirty="0"/>
              <a:t> </a:t>
            </a:r>
            <a:r>
              <a:rPr lang="en-US" sz="2800" b="0" dirty="0"/>
              <a:t>This relationship can be seen on the left.</a:t>
            </a:r>
          </a:p>
          <a:p>
            <a:pPr marL="285750" indent="-285750" algn="l">
              <a:buFont typeface="Wingdings" panose="05000000000000000000" pitchFamily="2" charset="2"/>
              <a:buChar char="q"/>
            </a:pPr>
            <a:r>
              <a:rPr lang="en-US" sz="2800" b="0" dirty="0"/>
              <a:t> From here, we needed to further map this relationship to a duty cycle.</a:t>
            </a:r>
          </a:p>
          <a:p>
            <a:pPr marL="285750" indent="-285750" algn="l">
              <a:buFont typeface="Wingdings" panose="05000000000000000000" pitchFamily="2" charset="2"/>
              <a:buChar char="q"/>
            </a:pPr>
            <a:r>
              <a:rPr lang="en-US" sz="2800" b="0" dirty="0"/>
              <a:t> We converted pounds to force using the equation:</a:t>
            </a:r>
            <a:br>
              <a:rPr lang="en-US" sz="2800" b="0" dirty="0"/>
            </a:br>
            <a:r>
              <a:rPr lang="en-US" sz="2800" b="0" dirty="0"/>
              <a:t>Force = Pounds * 4.48.</a:t>
            </a:r>
          </a:p>
        </p:txBody>
      </p:sp>
      <p:sp>
        <p:nvSpPr>
          <p:cNvPr id="10" name="TextBox 9">
            <a:extLst>
              <a:ext uri="{FF2B5EF4-FFF2-40B4-BE49-F238E27FC236}">
                <a16:creationId xmlns:a16="http://schemas.microsoft.com/office/drawing/2014/main" id="{F4414A5E-D2DE-44F2-B903-88B7F18440C8}"/>
              </a:ext>
            </a:extLst>
          </p:cNvPr>
          <p:cNvSpPr txBox="1"/>
          <p:nvPr/>
        </p:nvSpPr>
        <p:spPr>
          <a:xfrm>
            <a:off x="11133139" y="11942185"/>
            <a:ext cx="10174286" cy="2246769"/>
          </a:xfrm>
          <a:prstGeom prst="rect">
            <a:avLst/>
          </a:prstGeom>
          <a:noFill/>
        </p:spPr>
        <p:txBody>
          <a:bodyPr wrap="square" rtlCol="0">
            <a:spAutoFit/>
          </a:bodyPr>
          <a:lstStyle/>
          <a:p>
            <a:pPr marL="285750" indent="-285750" algn="l">
              <a:buFont typeface="Wingdings" panose="05000000000000000000" pitchFamily="2" charset="2"/>
              <a:buChar char="q"/>
            </a:pPr>
            <a:r>
              <a:rPr lang="en-US" sz="2800" dirty="0"/>
              <a:t> </a:t>
            </a:r>
            <a:r>
              <a:rPr lang="en-US" sz="2800" b="0" dirty="0"/>
              <a:t>Next we convert force to torque using the equation:</a:t>
            </a:r>
            <a:br>
              <a:rPr lang="en-US" sz="2800" b="0" dirty="0"/>
            </a:br>
            <a:r>
              <a:rPr lang="en-US" sz="2800" b="0" dirty="0"/>
              <a:t>Torque = Force * .235 m (forearm length).</a:t>
            </a:r>
          </a:p>
          <a:p>
            <a:pPr marL="285750" indent="-285750" algn="l">
              <a:buFont typeface="Wingdings" panose="05000000000000000000" pitchFamily="2" charset="2"/>
              <a:buChar char="q"/>
            </a:pPr>
            <a:r>
              <a:rPr lang="en-US" sz="2800" b="0" dirty="0"/>
              <a:t> The final part of accurately relating the users force to a duty cycle for the motor, is relating this torque to a current and then this current to the duty cycle needed. </a:t>
            </a:r>
          </a:p>
        </p:txBody>
      </p:sp>
      <p:graphicFrame>
        <p:nvGraphicFramePr>
          <p:cNvPr id="31" name="Chart 30">
            <a:extLst>
              <a:ext uri="{FF2B5EF4-FFF2-40B4-BE49-F238E27FC236}">
                <a16:creationId xmlns:a16="http://schemas.microsoft.com/office/drawing/2014/main" id="{7254008F-A08E-4A52-AA63-03D9DAFDB9BC}"/>
              </a:ext>
            </a:extLst>
          </p:cNvPr>
          <p:cNvGraphicFramePr>
            <a:graphicFrameLocks/>
          </p:cNvGraphicFramePr>
          <p:nvPr>
            <p:extLst>
              <p:ext uri="{D42A27DB-BD31-4B8C-83A1-F6EECF244321}">
                <p14:modId xmlns:p14="http://schemas.microsoft.com/office/powerpoint/2010/main" val="951231792"/>
              </p:ext>
            </p:extLst>
          </p:nvPr>
        </p:nvGraphicFramePr>
        <p:xfrm>
          <a:off x="14859000" y="14114047"/>
          <a:ext cx="6402388" cy="3252494"/>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32" name="Chart 31">
            <a:extLst>
              <a:ext uri="{FF2B5EF4-FFF2-40B4-BE49-F238E27FC236}">
                <a16:creationId xmlns:a16="http://schemas.microsoft.com/office/drawing/2014/main" id="{5C80D797-7528-4CBB-94AA-3361A9DC790A}"/>
              </a:ext>
            </a:extLst>
          </p:cNvPr>
          <p:cNvGraphicFramePr>
            <a:graphicFrameLocks/>
          </p:cNvGraphicFramePr>
          <p:nvPr>
            <p:extLst>
              <p:ext uri="{D42A27DB-BD31-4B8C-83A1-F6EECF244321}">
                <p14:modId xmlns:p14="http://schemas.microsoft.com/office/powerpoint/2010/main" val="318518367"/>
              </p:ext>
            </p:extLst>
          </p:nvPr>
        </p:nvGraphicFramePr>
        <p:xfrm>
          <a:off x="15011400" y="17856023"/>
          <a:ext cx="6249988" cy="3781262"/>
        </p:xfrm>
        <a:graphic>
          <a:graphicData uri="http://schemas.openxmlformats.org/drawingml/2006/chart">
            <c:chart xmlns:c="http://schemas.openxmlformats.org/drawingml/2006/chart" xmlns:r="http://schemas.openxmlformats.org/officeDocument/2006/relationships" r:id="rId26"/>
          </a:graphicData>
        </a:graphic>
      </p:graphicFrame>
      <p:sp>
        <p:nvSpPr>
          <p:cNvPr id="11" name="TextBox 10">
            <a:extLst>
              <a:ext uri="{FF2B5EF4-FFF2-40B4-BE49-F238E27FC236}">
                <a16:creationId xmlns:a16="http://schemas.microsoft.com/office/drawing/2014/main" id="{A7DB446D-5513-4871-83FE-902F32E42B67}"/>
              </a:ext>
            </a:extLst>
          </p:cNvPr>
          <p:cNvSpPr txBox="1"/>
          <p:nvPr/>
        </p:nvSpPr>
        <p:spPr>
          <a:xfrm>
            <a:off x="11075989" y="14315954"/>
            <a:ext cx="3756022" cy="7417415"/>
          </a:xfrm>
          <a:prstGeom prst="rect">
            <a:avLst/>
          </a:prstGeom>
          <a:noFill/>
        </p:spPr>
        <p:txBody>
          <a:bodyPr wrap="square" rtlCol="0">
            <a:spAutoFit/>
          </a:bodyPr>
          <a:lstStyle/>
          <a:p>
            <a:pPr marL="285750" indent="-285750" algn="l">
              <a:buFont typeface="Wingdings" panose="05000000000000000000" pitchFamily="2" charset="2"/>
              <a:buChar char="q"/>
            </a:pPr>
            <a:r>
              <a:rPr lang="en-US" sz="2800" dirty="0"/>
              <a:t> </a:t>
            </a:r>
            <a:r>
              <a:rPr lang="en-US" sz="2800" b="0" dirty="0"/>
              <a:t>The first graph to the right, shows the relationship between current and torque for the motor we used. This is the key equation in relating the initial loads to the currents needed for the motor.</a:t>
            </a:r>
          </a:p>
          <a:p>
            <a:pPr marL="285750" indent="-285750" algn="l">
              <a:buFont typeface="Wingdings" panose="05000000000000000000" pitchFamily="2" charset="2"/>
              <a:buChar char="q"/>
            </a:pPr>
            <a:r>
              <a:rPr lang="en-US" sz="2800" b="0" dirty="0"/>
              <a:t> This final graph shows the relationship from that current to the duty cycle that would then drive the motor.</a:t>
            </a:r>
            <a:endParaRPr lang="en-US" sz="2800" dirty="0"/>
          </a:p>
        </p:txBody>
      </p:sp>
      <p:pic>
        <p:nvPicPr>
          <p:cNvPr id="33" name="Picture 2" descr="C:\Users\Mike\Desktop\SDP18\fixedarm.JPG">
            <a:extLst>
              <a:ext uri="{FF2B5EF4-FFF2-40B4-BE49-F238E27FC236}">
                <a16:creationId xmlns:a16="http://schemas.microsoft.com/office/drawing/2014/main" id="{E99880C9-4DEA-4D50-B347-51C81ADAE720}"/>
              </a:ext>
            </a:extLst>
          </p:cNvPr>
          <p:cNvPicPr>
            <a:picLocks noChangeAspect="1" noChangeArrowheads="1"/>
          </p:cNvPicPr>
          <p:nvPr/>
        </p:nvPicPr>
        <p:blipFill>
          <a:blip r:embed="rId27" cstate="print"/>
          <a:srcRect/>
          <a:stretch>
            <a:fillRect/>
          </a:stretch>
        </p:blipFill>
        <p:spPr bwMode="auto">
          <a:xfrm>
            <a:off x="893762" y="25126708"/>
            <a:ext cx="5363410" cy="3204845"/>
          </a:xfrm>
          <a:prstGeom prst="rect">
            <a:avLst/>
          </a:prstGeom>
          <a:noFill/>
        </p:spPr>
      </p:pic>
      <p:sp>
        <p:nvSpPr>
          <p:cNvPr id="12" name="TextBox 11">
            <a:extLst>
              <a:ext uri="{FF2B5EF4-FFF2-40B4-BE49-F238E27FC236}">
                <a16:creationId xmlns:a16="http://schemas.microsoft.com/office/drawing/2014/main" id="{F3C9210C-DEF7-440A-80CD-E37C389F1C37}"/>
              </a:ext>
            </a:extLst>
          </p:cNvPr>
          <p:cNvSpPr txBox="1"/>
          <p:nvPr/>
        </p:nvSpPr>
        <p:spPr>
          <a:xfrm>
            <a:off x="6324600" y="25126708"/>
            <a:ext cx="4648200" cy="3539430"/>
          </a:xfrm>
          <a:prstGeom prst="rect">
            <a:avLst/>
          </a:prstGeom>
          <a:noFill/>
        </p:spPr>
        <p:txBody>
          <a:bodyPr wrap="square" rtlCol="0">
            <a:spAutoFit/>
          </a:bodyPr>
          <a:lstStyle/>
          <a:p>
            <a:pPr marL="285750" indent="-285750" algn="l">
              <a:buFont typeface="Wingdings" panose="05000000000000000000" pitchFamily="2" charset="2"/>
              <a:buChar char="q"/>
            </a:pPr>
            <a:r>
              <a:rPr lang="en-US" sz="2800" dirty="0"/>
              <a:t> </a:t>
            </a:r>
            <a:r>
              <a:rPr lang="en-US" sz="2800" b="0" dirty="0"/>
              <a:t>The fixed arm is the length of an average persons forearm (.3 meters).</a:t>
            </a:r>
          </a:p>
          <a:p>
            <a:pPr marL="285750" indent="-285750" algn="l">
              <a:buFont typeface="Wingdings" panose="05000000000000000000" pitchFamily="2" charset="2"/>
              <a:buChar char="q"/>
            </a:pPr>
            <a:r>
              <a:rPr lang="en-US" sz="2800" b="0" dirty="0"/>
              <a:t> The user applies force to the forearm which triggers the 50 kg load cell attached to the base.</a:t>
            </a:r>
            <a:endParaRPr lang="en-US" sz="2800" dirty="0"/>
          </a:p>
        </p:txBody>
      </p:sp>
      <p:sp>
        <p:nvSpPr>
          <p:cNvPr id="13" name="TextBox 12">
            <a:extLst>
              <a:ext uri="{FF2B5EF4-FFF2-40B4-BE49-F238E27FC236}">
                <a16:creationId xmlns:a16="http://schemas.microsoft.com/office/drawing/2014/main" id="{975F2A05-AE5C-42AC-88F5-93AB1A89EC23}"/>
              </a:ext>
            </a:extLst>
          </p:cNvPr>
          <p:cNvSpPr txBox="1"/>
          <p:nvPr/>
        </p:nvSpPr>
        <p:spPr>
          <a:xfrm>
            <a:off x="893762" y="28944645"/>
            <a:ext cx="10079038" cy="1384995"/>
          </a:xfrm>
          <a:prstGeom prst="rect">
            <a:avLst/>
          </a:prstGeom>
          <a:noFill/>
        </p:spPr>
        <p:txBody>
          <a:bodyPr wrap="square" rtlCol="0">
            <a:spAutoFit/>
          </a:bodyPr>
          <a:lstStyle/>
          <a:p>
            <a:pPr marL="285750" indent="-285750" algn="l">
              <a:buFont typeface="Wingdings" panose="05000000000000000000" pitchFamily="2" charset="2"/>
              <a:buChar char="q"/>
            </a:pPr>
            <a:r>
              <a:rPr lang="en-US" sz="2800" dirty="0"/>
              <a:t> </a:t>
            </a:r>
            <a:r>
              <a:rPr lang="en-US" sz="2800" b="0" dirty="0"/>
              <a:t>The load cell produces a voltage differential which is used to create a PWM signal (duty cycle) to drive the motorized arm.</a:t>
            </a:r>
            <a:endParaRPr lang="en-US" sz="2800" dirty="0"/>
          </a:p>
        </p:txBody>
      </p:sp>
      <p:sp>
        <p:nvSpPr>
          <p:cNvPr id="14" name="TextBox 13">
            <a:extLst>
              <a:ext uri="{FF2B5EF4-FFF2-40B4-BE49-F238E27FC236}">
                <a16:creationId xmlns:a16="http://schemas.microsoft.com/office/drawing/2014/main" id="{A7EF33F5-CD90-47B7-B032-5569384C589C}"/>
              </a:ext>
            </a:extLst>
          </p:cNvPr>
          <p:cNvSpPr txBox="1"/>
          <p:nvPr/>
        </p:nvSpPr>
        <p:spPr>
          <a:xfrm>
            <a:off x="11075990" y="22716865"/>
            <a:ext cx="10231436" cy="5262979"/>
          </a:xfrm>
          <a:prstGeom prst="rect">
            <a:avLst/>
          </a:prstGeom>
          <a:noFill/>
        </p:spPr>
        <p:txBody>
          <a:bodyPr wrap="square" rtlCol="0">
            <a:spAutoFit/>
          </a:bodyPr>
          <a:lstStyle/>
          <a:p>
            <a:pPr marL="285750" indent="-285750" algn="l">
              <a:buFont typeface="Wingdings" panose="05000000000000000000" pitchFamily="2" charset="2"/>
              <a:buChar char="q"/>
            </a:pPr>
            <a:r>
              <a:rPr lang="en-US" sz="2800" dirty="0"/>
              <a:t> </a:t>
            </a:r>
            <a:r>
              <a:rPr lang="en-US" sz="2800" b="0" dirty="0"/>
              <a:t>We believe Remote Arm Wrestling to be possible if fully implemented.</a:t>
            </a:r>
          </a:p>
          <a:p>
            <a:pPr marL="285750" indent="-285750" algn="l">
              <a:buFont typeface="Wingdings" panose="05000000000000000000" pitchFamily="2" charset="2"/>
              <a:buChar char="q"/>
            </a:pPr>
            <a:r>
              <a:rPr lang="en-US" sz="2800" b="0" dirty="0"/>
              <a:t> The two major restrictions would be network delay and motor resistance.</a:t>
            </a:r>
          </a:p>
          <a:p>
            <a:pPr marL="285750" indent="-285750" algn="l">
              <a:buFont typeface="Wingdings" panose="05000000000000000000" pitchFamily="2" charset="2"/>
              <a:buChar char="q"/>
            </a:pPr>
            <a:r>
              <a:rPr lang="en-US" sz="2800" b="0" dirty="0"/>
              <a:t> A low latency network connection is required to allow a match, although the amount of data transferred is small. Each data transfer is only one packet, which is sent somewhat frequently, thus allowing for a dropped packet if need be.</a:t>
            </a:r>
          </a:p>
          <a:p>
            <a:pPr marL="285750" indent="-285750" algn="l">
              <a:buFont typeface="Wingdings" panose="05000000000000000000" pitchFamily="2" charset="2"/>
              <a:buChar char="q"/>
            </a:pPr>
            <a:r>
              <a:rPr lang="en-US" sz="2800" b="0" dirty="0"/>
              <a:t> With a motor, there is an inherent resistance that makes it hard to move. To accommodate this, the motor can provide assistance in the direction needed, depending on the forces in play.</a:t>
            </a:r>
            <a:endParaRPr lang="en-US" sz="2800" dirty="0"/>
          </a:p>
        </p:txBody>
      </p:sp>
      <p:sp>
        <p:nvSpPr>
          <p:cNvPr id="15" name="TextBox 14">
            <a:extLst>
              <a:ext uri="{FF2B5EF4-FFF2-40B4-BE49-F238E27FC236}">
                <a16:creationId xmlns:a16="http://schemas.microsoft.com/office/drawing/2014/main" id="{B257EEF0-1A81-4460-B72F-169B63DCF685}"/>
              </a:ext>
            </a:extLst>
          </p:cNvPr>
          <p:cNvSpPr txBox="1"/>
          <p:nvPr/>
        </p:nvSpPr>
        <p:spPr>
          <a:xfrm>
            <a:off x="739775" y="23805459"/>
            <a:ext cx="10220324" cy="1384995"/>
          </a:xfrm>
          <a:prstGeom prst="rect">
            <a:avLst/>
          </a:prstGeom>
          <a:noFill/>
        </p:spPr>
        <p:txBody>
          <a:bodyPr wrap="square" rtlCol="0">
            <a:spAutoFit/>
          </a:bodyPr>
          <a:lstStyle/>
          <a:p>
            <a:pPr marL="285750" indent="-285750" algn="l">
              <a:buFont typeface="Wingdings" panose="05000000000000000000" pitchFamily="2" charset="2"/>
              <a:buChar char="q"/>
            </a:pPr>
            <a:r>
              <a:rPr lang="en-US" sz="2800" dirty="0"/>
              <a:t> </a:t>
            </a:r>
            <a:r>
              <a:rPr lang="en-US" sz="2800" b="0" dirty="0"/>
              <a:t>The entire system is encased by four walls and a clear cover.</a:t>
            </a:r>
          </a:p>
          <a:p>
            <a:pPr marL="285750" indent="-285750" algn="l">
              <a:buFont typeface="Wingdings" panose="05000000000000000000" pitchFamily="2" charset="2"/>
              <a:buChar char="q"/>
            </a:pPr>
            <a:endParaRPr lang="en-US" sz="2800" dirty="0"/>
          </a:p>
        </p:txBody>
      </p:sp>
      <p:sp>
        <p:nvSpPr>
          <p:cNvPr id="16" name="TextBox 15">
            <a:extLst>
              <a:ext uri="{FF2B5EF4-FFF2-40B4-BE49-F238E27FC236}">
                <a16:creationId xmlns:a16="http://schemas.microsoft.com/office/drawing/2014/main" id="{EE11E9B6-0AA6-44E0-B615-B77B08D68C49}"/>
              </a:ext>
            </a:extLst>
          </p:cNvPr>
          <p:cNvSpPr txBox="1"/>
          <p:nvPr/>
        </p:nvSpPr>
        <p:spPr>
          <a:xfrm>
            <a:off x="6257172" y="23088600"/>
            <a:ext cx="4673561" cy="369332"/>
          </a:xfrm>
          <a:prstGeom prst="rect">
            <a:avLst/>
          </a:prstGeom>
          <a:noFill/>
        </p:spPr>
        <p:txBody>
          <a:bodyPr wrap="square" rtlCol="0">
            <a:spAutoFit/>
          </a:bodyPr>
          <a:lstStyle/>
          <a:p>
            <a:r>
              <a:rPr lang="en-US" dirty="0"/>
              <a:t>Figure 1. Motorized Arm</a:t>
            </a:r>
          </a:p>
        </p:txBody>
      </p:sp>
      <p:sp>
        <p:nvSpPr>
          <p:cNvPr id="17" name="TextBox 16">
            <a:extLst>
              <a:ext uri="{FF2B5EF4-FFF2-40B4-BE49-F238E27FC236}">
                <a16:creationId xmlns:a16="http://schemas.microsoft.com/office/drawing/2014/main" id="{551A1C54-3A9F-4E15-8BF8-B9B5554327F0}"/>
              </a:ext>
            </a:extLst>
          </p:cNvPr>
          <p:cNvSpPr txBox="1"/>
          <p:nvPr/>
        </p:nvSpPr>
        <p:spPr>
          <a:xfrm>
            <a:off x="893762" y="28448068"/>
            <a:ext cx="5388771" cy="369332"/>
          </a:xfrm>
          <a:prstGeom prst="rect">
            <a:avLst/>
          </a:prstGeom>
          <a:noFill/>
        </p:spPr>
        <p:txBody>
          <a:bodyPr wrap="square" rtlCol="0">
            <a:spAutoFit/>
          </a:bodyPr>
          <a:lstStyle/>
          <a:p>
            <a:r>
              <a:rPr lang="en-US" dirty="0"/>
              <a:t>Figure 2. Fixed Arm</a:t>
            </a:r>
          </a:p>
        </p:txBody>
      </p:sp>
      <p:sp>
        <p:nvSpPr>
          <p:cNvPr id="18" name="TextBox 17">
            <a:extLst>
              <a:ext uri="{FF2B5EF4-FFF2-40B4-BE49-F238E27FC236}">
                <a16:creationId xmlns:a16="http://schemas.microsoft.com/office/drawing/2014/main" id="{EA2342FA-E153-4F15-88FF-2E6816C54AAF}"/>
              </a:ext>
            </a:extLst>
          </p:cNvPr>
          <p:cNvSpPr txBox="1"/>
          <p:nvPr/>
        </p:nvSpPr>
        <p:spPr>
          <a:xfrm>
            <a:off x="11582400" y="11288764"/>
            <a:ext cx="5624416" cy="369332"/>
          </a:xfrm>
          <a:prstGeom prst="rect">
            <a:avLst/>
          </a:prstGeom>
          <a:noFill/>
        </p:spPr>
        <p:txBody>
          <a:bodyPr wrap="square" rtlCol="0">
            <a:spAutoFit/>
          </a:bodyPr>
          <a:lstStyle/>
          <a:p>
            <a:r>
              <a:rPr lang="en-US" dirty="0"/>
              <a:t>Graph 1. Voltage Difference vs Pounds</a:t>
            </a:r>
          </a:p>
        </p:txBody>
      </p:sp>
      <p:sp>
        <p:nvSpPr>
          <p:cNvPr id="19" name="TextBox 18">
            <a:extLst>
              <a:ext uri="{FF2B5EF4-FFF2-40B4-BE49-F238E27FC236}">
                <a16:creationId xmlns:a16="http://schemas.microsoft.com/office/drawing/2014/main" id="{54FB5B72-62A0-41AA-9C56-FC074754FE88}"/>
              </a:ext>
            </a:extLst>
          </p:cNvPr>
          <p:cNvSpPr txBox="1"/>
          <p:nvPr/>
        </p:nvSpPr>
        <p:spPr>
          <a:xfrm>
            <a:off x="15535275" y="17344691"/>
            <a:ext cx="5562600" cy="369332"/>
          </a:xfrm>
          <a:prstGeom prst="rect">
            <a:avLst/>
          </a:prstGeom>
          <a:noFill/>
        </p:spPr>
        <p:txBody>
          <a:bodyPr wrap="square" rtlCol="0">
            <a:spAutoFit/>
          </a:bodyPr>
          <a:lstStyle/>
          <a:p>
            <a:r>
              <a:rPr lang="en-US" dirty="0"/>
              <a:t>Graph 2. Torque vs. Current</a:t>
            </a:r>
          </a:p>
        </p:txBody>
      </p:sp>
      <p:sp>
        <p:nvSpPr>
          <p:cNvPr id="42" name="TextBox 41">
            <a:extLst>
              <a:ext uri="{FF2B5EF4-FFF2-40B4-BE49-F238E27FC236}">
                <a16:creationId xmlns:a16="http://schemas.microsoft.com/office/drawing/2014/main" id="{2D63C23C-58BB-42B0-A2B0-D48C1FE07F48}"/>
              </a:ext>
            </a:extLst>
          </p:cNvPr>
          <p:cNvSpPr txBox="1"/>
          <p:nvPr/>
        </p:nvSpPr>
        <p:spPr>
          <a:xfrm>
            <a:off x="15425834" y="21616131"/>
            <a:ext cx="5562600" cy="369332"/>
          </a:xfrm>
          <a:prstGeom prst="rect">
            <a:avLst/>
          </a:prstGeom>
          <a:noFill/>
        </p:spPr>
        <p:txBody>
          <a:bodyPr wrap="square" rtlCol="0">
            <a:spAutoFit/>
          </a:bodyPr>
          <a:lstStyle/>
          <a:p>
            <a:r>
              <a:rPr lang="en-US" dirty="0"/>
              <a:t>Graph 3. Current vs Duty Cycle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69899" y="399820"/>
            <a:ext cx="10058400" cy="32004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703263">
              <a:defRPr/>
            </a:pPr>
            <a:endParaRPr lang="en-US" dirty="0">
              <a:solidFill>
                <a:schemeClr val="tx1"/>
              </a:solidFill>
              <a:latin typeface="Arial" pitchFamily="-111" charset="0"/>
            </a:endParaRPr>
          </a:p>
          <a:p>
            <a:pPr defTabSz="703263">
              <a:defRPr/>
            </a:pPr>
            <a:endParaRPr lang="en-US" dirty="0">
              <a:solidFill>
                <a:schemeClr val="tx1"/>
              </a:solidFill>
              <a:latin typeface="Arial" pitchFamily="-111" charset="0"/>
            </a:endParaRPr>
          </a:p>
          <a:p>
            <a:pPr defTabSz="703263">
              <a:defRPr/>
            </a:pPr>
            <a:endParaRPr lang="en-US" dirty="0">
              <a:solidFill>
                <a:schemeClr val="tx1"/>
              </a:solidFill>
              <a:latin typeface="Arial" pitchFamily="-111" charset="0"/>
            </a:endParaRPr>
          </a:p>
        </p:txBody>
      </p:sp>
      <p:sp>
        <p:nvSpPr>
          <p:cNvPr id="5" name="Rectangle 4"/>
          <p:cNvSpPr/>
          <p:nvPr/>
        </p:nvSpPr>
        <p:spPr bwMode="auto">
          <a:xfrm>
            <a:off x="11277600" y="457200"/>
            <a:ext cx="10058400" cy="32004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703263">
              <a:defRPr/>
            </a:pPr>
            <a:endParaRPr lang="en-US" dirty="0">
              <a:solidFill>
                <a:schemeClr val="tx1"/>
              </a:solidFill>
              <a:latin typeface="Arial" pitchFamily="-111" charset="0"/>
            </a:endParaRPr>
          </a:p>
          <a:p>
            <a:pPr defTabSz="703263">
              <a:defRPr/>
            </a:pPr>
            <a:endParaRPr lang="en-US" dirty="0">
              <a:solidFill>
                <a:schemeClr val="tx1"/>
              </a:solidFill>
              <a:latin typeface="Arial" pitchFamily="-111" charset="0"/>
            </a:endParaRPr>
          </a:p>
          <a:p>
            <a:pPr defTabSz="703263">
              <a:defRPr/>
            </a:pPr>
            <a:endParaRPr lang="en-US" dirty="0">
              <a:solidFill>
                <a:schemeClr val="tx1"/>
              </a:solidFill>
              <a:latin typeface="Arial" pitchFamily="-111" charset="0"/>
            </a:endParaRPr>
          </a:p>
        </p:txBody>
      </p:sp>
      <p:sp>
        <p:nvSpPr>
          <p:cNvPr id="3076" name="Rectangle 7"/>
          <p:cNvSpPr>
            <a:spLocks noChangeArrowheads="1"/>
          </p:cNvSpPr>
          <p:nvPr>
            <p:custDataLst>
              <p:tags r:id="rId1"/>
            </p:custDataLst>
          </p:nvPr>
        </p:nvSpPr>
        <p:spPr bwMode="auto">
          <a:xfrm>
            <a:off x="2180564" y="21937743"/>
            <a:ext cx="7072313" cy="106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4800" dirty="0">
                <a:solidFill>
                  <a:srgbClr val="881C1C"/>
                </a:solidFill>
              </a:rPr>
              <a:t>Cost</a:t>
            </a:r>
          </a:p>
        </p:txBody>
      </p:sp>
      <p:sp>
        <p:nvSpPr>
          <p:cNvPr id="3077" name="Rectangle 7"/>
          <p:cNvSpPr>
            <a:spLocks noChangeArrowheads="1"/>
          </p:cNvSpPr>
          <p:nvPr>
            <p:custDataLst>
              <p:tags r:id="rId2"/>
            </p:custDataLst>
          </p:nvPr>
        </p:nvSpPr>
        <p:spPr bwMode="auto">
          <a:xfrm>
            <a:off x="573222" y="444500"/>
            <a:ext cx="10058400" cy="106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4800" dirty="0">
                <a:solidFill>
                  <a:srgbClr val="881C1C"/>
                </a:solidFill>
              </a:rPr>
              <a:t>System Specifications</a:t>
            </a:r>
          </a:p>
        </p:txBody>
      </p:sp>
      <p:sp>
        <p:nvSpPr>
          <p:cNvPr id="3078" name="Rectangle 7"/>
          <p:cNvSpPr>
            <a:spLocks noChangeArrowheads="1"/>
          </p:cNvSpPr>
          <p:nvPr>
            <p:custDataLst>
              <p:tags r:id="rId3"/>
            </p:custDataLst>
          </p:nvPr>
        </p:nvSpPr>
        <p:spPr bwMode="auto">
          <a:xfrm>
            <a:off x="520699" y="6684623"/>
            <a:ext cx="10058398" cy="106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4800" dirty="0">
                <a:solidFill>
                  <a:srgbClr val="881C1C"/>
                </a:solidFill>
              </a:rPr>
              <a:t>Load Cell</a:t>
            </a:r>
          </a:p>
        </p:txBody>
      </p:sp>
      <p:sp>
        <p:nvSpPr>
          <p:cNvPr id="3079" name="Rectangle 8"/>
          <p:cNvSpPr>
            <a:spLocks noChangeArrowheads="1"/>
          </p:cNvSpPr>
          <p:nvPr>
            <p:custDataLst>
              <p:tags r:id="rId4"/>
            </p:custDataLst>
          </p:nvPr>
        </p:nvSpPr>
        <p:spPr bwMode="auto">
          <a:xfrm>
            <a:off x="11251404" y="477950"/>
            <a:ext cx="10058399" cy="106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4800" dirty="0">
                <a:solidFill>
                  <a:srgbClr val="881C1C"/>
                </a:solidFill>
              </a:rPr>
              <a:t>Application</a:t>
            </a:r>
          </a:p>
        </p:txBody>
      </p:sp>
      <p:sp>
        <p:nvSpPr>
          <p:cNvPr id="3080" name="Rectangle 9"/>
          <p:cNvSpPr>
            <a:spLocks noChangeArrowheads="1"/>
          </p:cNvSpPr>
          <p:nvPr>
            <p:custDataLst>
              <p:tags r:id="rId5"/>
            </p:custDataLst>
          </p:nvPr>
        </p:nvSpPr>
        <p:spPr bwMode="auto">
          <a:xfrm>
            <a:off x="11430791" y="15534402"/>
            <a:ext cx="10006805" cy="106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4800" dirty="0">
                <a:solidFill>
                  <a:srgbClr val="881C1C"/>
                </a:solidFill>
              </a:rPr>
              <a:t>Networking</a:t>
            </a:r>
          </a:p>
        </p:txBody>
      </p:sp>
      <p:sp>
        <p:nvSpPr>
          <p:cNvPr id="3081" name="Rectangle 10"/>
          <p:cNvSpPr>
            <a:spLocks noChangeArrowheads="1"/>
          </p:cNvSpPr>
          <p:nvPr>
            <p:custDataLst>
              <p:tags r:id="rId6"/>
            </p:custDataLst>
          </p:nvPr>
        </p:nvSpPr>
        <p:spPr bwMode="auto">
          <a:xfrm>
            <a:off x="434677" y="15646557"/>
            <a:ext cx="10058399" cy="106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4800" dirty="0">
                <a:solidFill>
                  <a:srgbClr val="881C1C"/>
                </a:solidFill>
              </a:rPr>
              <a:t>Win/Loss Signal</a:t>
            </a:r>
          </a:p>
        </p:txBody>
      </p:sp>
      <p:graphicFrame>
        <p:nvGraphicFramePr>
          <p:cNvPr id="12" name="Table 11"/>
          <p:cNvGraphicFramePr>
            <a:graphicFrameLocks noGrp="1"/>
          </p:cNvGraphicFramePr>
          <p:nvPr>
            <p:extLst>
              <p:ext uri="{D42A27DB-BD31-4B8C-83A1-F6EECF244321}">
                <p14:modId xmlns:p14="http://schemas.microsoft.com/office/powerpoint/2010/main" val="3357841525"/>
              </p:ext>
            </p:extLst>
          </p:nvPr>
        </p:nvGraphicFramePr>
        <p:xfrm>
          <a:off x="758308" y="23366226"/>
          <a:ext cx="4652108" cy="8924653"/>
        </p:xfrm>
        <a:graphic>
          <a:graphicData uri="http://schemas.openxmlformats.org/drawingml/2006/table">
            <a:tbl>
              <a:tblPr firstRow="1" bandRow="1">
                <a:tableStyleId>{69C7853C-536D-4A76-A0AE-DD22124D55A5}</a:tableStyleId>
              </a:tblPr>
              <a:tblGrid>
                <a:gridCol w="3368960">
                  <a:extLst>
                    <a:ext uri="{9D8B030D-6E8A-4147-A177-3AD203B41FA5}">
                      <a16:colId xmlns:a16="http://schemas.microsoft.com/office/drawing/2014/main" val="20000"/>
                    </a:ext>
                  </a:extLst>
                </a:gridCol>
                <a:gridCol w="1283148">
                  <a:extLst>
                    <a:ext uri="{9D8B030D-6E8A-4147-A177-3AD203B41FA5}">
                      <a16:colId xmlns:a16="http://schemas.microsoft.com/office/drawing/2014/main" val="20001"/>
                    </a:ext>
                  </a:extLst>
                </a:gridCol>
              </a:tblGrid>
              <a:tr h="695053">
                <a:tc>
                  <a:txBody>
                    <a:bodyPr/>
                    <a:lstStyle/>
                    <a:p>
                      <a:r>
                        <a:rPr lang="en-US" sz="3200" dirty="0">
                          <a:latin typeface="Arial" panose="020B0604020202020204" pitchFamily="34" charset="0"/>
                          <a:cs typeface="Arial" panose="020B0604020202020204" pitchFamily="34" charset="0"/>
                        </a:rPr>
                        <a:t>Part</a:t>
                      </a:r>
                      <a:endParaRPr lang="en-US" sz="3200" dirty="0">
                        <a:solidFill>
                          <a:srgbClr val="000000"/>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rgbClr val="881C1C"/>
                    </a:solidFill>
                  </a:tcPr>
                </a:tc>
                <a:tc>
                  <a:txBody>
                    <a:bodyPr/>
                    <a:lstStyle/>
                    <a:p>
                      <a:r>
                        <a:rPr lang="en-US" sz="3200" dirty="0">
                          <a:latin typeface="Arial" panose="020B0604020202020204" pitchFamily="34" charset="0"/>
                          <a:cs typeface="Arial" panose="020B0604020202020204" pitchFamily="34" charset="0"/>
                        </a:rPr>
                        <a:t>Price</a:t>
                      </a:r>
                      <a:endParaRPr lang="en-US" sz="3200" dirty="0">
                        <a:solidFill>
                          <a:srgbClr val="000000"/>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rgbClr val="881C1C"/>
                    </a:solidFill>
                  </a:tcPr>
                </a:tc>
                <a:extLst>
                  <a:ext uri="{0D108BD9-81ED-4DB2-BD59-A6C34878D82A}">
                    <a16:rowId xmlns:a16="http://schemas.microsoft.com/office/drawing/2014/main" val="10000"/>
                  </a:ext>
                </a:extLst>
              </a:tr>
              <a:tr h="685800">
                <a:tc>
                  <a:txBody>
                    <a:bodyPr/>
                    <a:lstStyle/>
                    <a:p>
                      <a:r>
                        <a:rPr lang="en-US" sz="3200" dirty="0">
                          <a:latin typeface="Arial" panose="020B0604020202020204" pitchFamily="34" charset="0"/>
                          <a:cs typeface="Arial" panose="020B0604020202020204" pitchFamily="34" charset="0"/>
                        </a:rPr>
                        <a:t>PCB w/ </a:t>
                      </a:r>
                      <a:r>
                        <a:rPr lang="en-US" sz="3200" dirty="0" err="1">
                          <a:latin typeface="Arial" panose="020B0604020202020204" pitchFamily="34" charset="0"/>
                          <a:cs typeface="Arial" panose="020B0604020202020204" pitchFamily="34" charset="0"/>
                        </a:rPr>
                        <a:t>AtMega</a:t>
                      </a:r>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Arial" panose="020B060402020202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5800">
                <a:tc>
                  <a:txBody>
                    <a:bodyPr/>
                    <a:lstStyle/>
                    <a:p>
                      <a:r>
                        <a:rPr lang="en-US" sz="3200" dirty="0">
                          <a:latin typeface="Arial" panose="020B0604020202020204" pitchFamily="34" charset="0"/>
                          <a:cs typeface="Arial" panose="020B0604020202020204" pitchFamily="34" charset="0"/>
                        </a:rPr>
                        <a:t>Motor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Arial" panose="020B0604020202020204" pitchFamily="34" charset="0"/>
                          <a:cs typeface="Arial" panose="020B0604020202020204" pitchFamily="34" charset="0"/>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85800">
                <a:tc>
                  <a:txBody>
                    <a:bodyPr/>
                    <a:lstStyle/>
                    <a:p>
                      <a:r>
                        <a:rPr lang="en-US" sz="3200" dirty="0">
                          <a:latin typeface="Arial" panose="020B0604020202020204" pitchFamily="34" charset="0"/>
                          <a:cs typeface="Arial" panose="020B0604020202020204" pitchFamily="34" charset="0"/>
                        </a:rPr>
                        <a:t>Driver/Pow. Sup.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Arial" panose="020B0604020202020204" pitchFamily="34" charset="0"/>
                          <a:cs typeface="Arial" panose="020B0604020202020204" pitchFamily="34" charset="0"/>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1760084"/>
                  </a:ext>
                </a:extLst>
              </a:tr>
              <a:tr h="685800">
                <a:tc>
                  <a:txBody>
                    <a:bodyPr/>
                    <a:lstStyle/>
                    <a:p>
                      <a:r>
                        <a:rPr lang="en-US" sz="3200" dirty="0">
                          <a:latin typeface="Arial" panose="020B0604020202020204" pitchFamily="34" charset="0"/>
                          <a:cs typeface="Arial" panose="020B0604020202020204" pitchFamily="34" charset="0"/>
                        </a:rPr>
                        <a:t>Load Cell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0712986"/>
                  </a:ext>
                </a:extLst>
              </a:tr>
              <a:tr h="685800">
                <a:tc>
                  <a:txBody>
                    <a:bodyPr/>
                    <a:lstStyle/>
                    <a:p>
                      <a:r>
                        <a:rPr lang="en-US" sz="3200" dirty="0">
                          <a:latin typeface="Arial" panose="020B0604020202020204" pitchFamily="34" charset="0"/>
                          <a:cs typeface="Arial" panose="020B0604020202020204" pitchFamily="34" charset="0"/>
                        </a:rPr>
                        <a:t>Gears and Chain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Arial" panose="020B0604020202020204" pitchFamily="34" charset="0"/>
                          <a:cs typeface="Arial" panose="020B0604020202020204" pitchFamily="34" charset="0"/>
                        </a:rPr>
                        <a:t>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9855981"/>
                  </a:ext>
                </a:extLst>
              </a:tr>
              <a:tr h="685800">
                <a:tc>
                  <a:txBody>
                    <a:bodyPr/>
                    <a:lstStyle/>
                    <a:p>
                      <a:r>
                        <a:rPr lang="en-US" sz="3200" dirty="0">
                          <a:latin typeface="Arial" panose="020B0604020202020204" pitchFamily="34" charset="0"/>
                          <a:cs typeface="Arial" panose="020B0604020202020204" pitchFamily="34" charset="0"/>
                        </a:rPr>
                        <a:t>Drive Shaft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Arial" panose="020B0604020202020204" pitchFamily="34" charset="0"/>
                          <a:cs typeface="Arial" panose="020B0604020202020204" pitchFamily="34"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2928791"/>
                  </a:ext>
                </a:extLst>
              </a:tr>
              <a:tr h="685800">
                <a:tc>
                  <a:txBody>
                    <a:bodyPr/>
                    <a:lstStyle/>
                    <a:p>
                      <a:r>
                        <a:rPr lang="en-US" sz="3200" dirty="0">
                          <a:latin typeface="Arial" panose="020B0604020202020204" pitchFamily="34" charset="0"/>
                          <a:cs typeface="Arial" panose="020B0604020202020204" pitchFamily="34" charset="0"/>
                        </a:rPr>
                        <a:t>Bearings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Arial" panose="020B0604020202020204" pitchFamily="34" charset="0"/>
                          <a:cs typeface="Arial" panose="020B060402020202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6577975"/>
                  </a:ext>
                </a:extLst>
              </a:tr>
              <a:tr h="685800">
                <a:tc>
                  <a:txBody>
                    <a:bodyPr/>
                    <a:lstStyle/>
                    <a:p>
                      <a:r>
                        <a:rPr lang="en-US" sz="3200" dirty="0">
                          <a:latin typeface="Arial" panose="020B0604020202020204" pitchFamily="34" charset="0"/>
                          <a:cs typeface="Arial" panose="020B0604020202020204" pitchFamily="34" charset="0"/>
                        </a:rPr>
                        <a:t>Key 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4375854"/>
                  </a:ext>
                </a:extLst>
              </a:tr>
              <a:tr h="685800">
                <a:tc>
                  <a:txBody>
                    <a:bodyPr/>
                    <a:lstStyle/>
                    <a:p>
                      <a:r>
                        <a:rPr lang="en-US" sz="3200" dirty="0">
                          <a:latin typeface="Arial" panose="020B0604020202020204" pitchFamily="34" charset="0"/>
                          <a:cs typeface="Arial" panose="020B0604020202020204" pitchFamily="34" charset="0"/>
                        </a:rPr>
                        <a:t>Forearm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Arial" panose="020B0604020202020204" pitchFamily="34" charset="0"/>
                          <a:cs typeface="Arial" panose="020B0604020202020204" pitchFamily="34" charset="0"/>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85800">
                <a:tc>
                  <a:txBody>
                    <a:bodyPr/>
                    <a:lstStyle/>
                    <a:p>
                      <a:r>
                        <a:rPr lang="en-US" sz="3200" dirty="0">
                          <a:latin typeface="Arial" panose="020B0604020202020204" pitchFamily="34" charset="0"/>
                          <a:cs typeface="Arial" panose="020B0604020202020204" pitchFamily="34" charset="0"/>
                        </a:rPr>
                        <a:t>Pully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85800">
                <a:tc>
                  <a:txBody>
                    <a:bodyPr/>
                    <a:lstStyle/>
                    <a:p>
                      <a:r>
                        <a:rPr lang="en-US" sz="3200" dirty="0" err="1">
                          <a:latin typeface="Arial" panose="020B0604020202020204" pitchFamily="34" charset="0"/>
                          <a:cs typeface="Arial" panose="020B0604020202020204" pitchFamily="34" charset="0"/>
                        </a:rPr>
                        <a:t>RPi</a:t>
                      </a:r>
                      <a:r>
                        <a:rPr lang="en-US" sz="3200" dirty="0">
                          <a:latin typeface="Arial" panose="020B0604020202020204" pitchFamily="34" charset="0"/>
                          <a:cs typeface="Arial" panose="020B0604020202020204" pitchFamily="34" charset="0"/>
                        </a:rPr>
                        <a: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Arial" panose="020B0604020202020204" pitchFamily="34" charset="0"/>
                          <a:cs typeface="Arial" panose="020B0604020202020204" pitchFamily="34"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85800">
                <a:tc>
                  <a:txBody>
                    <a:bodyPr/>
                    <a:lstStyle/>
                    <a:p>
                      <a:r>
                        <a:rPr lang="en-US" sz="3200" b="1" dirty="0">
                          <a:latin typeface="Arial" panose="020B0604020202020204" pitchFamily="34" charset="0"/>
                          <a:cs typeface="Arial" panose="020B0604020202020204" pitchFamily="34" charset="0"/>
                        </a:rPr>
                        <a:t>Total</a:t>
                      </a:r>
                      <a:r>
                        <a:rPr lang="en-US" sz="3200" dirty="0">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b="1" dirty="0">
                          <a:latin typeface="Arial" panose="020B0604020202020204" pitchFamily="34" charset="0"/>
                          <a:cs typeface="Arial" panose="020B0604020202020204" pitchFamily="34" charset="0"/>
                        </a:rPr>
                        <a:t>494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7421580"/>
                  </a:ext>
                </a:extLst>
              </a:tr>
            </a:tbl>
          </a:graphicData>
        </a:graphic>
      </p:graphicFrame>
      <p:sp>
        <p:nvSpPr>
          <p:cNvPr id="3083" name="Rectangle 7"/>
          <p:cNvSpPr>
            <a:spLocks noChangeArrowheads="1"/>
          </p:cNvSpPr>
          <p:nvPr>
            <p:custDataLst>
              <p:tags r:id="rId7"/>
            </p:custDataLst>
          </p:nvPr>
        </p:nvSpPr>
        <p:spPr bwMode="auto">
          <a:xfrm>
            <a:off x="1001847" y="22534605"/>
            <a:ext cx="4625975" cy="88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3600" dirty="0"/>
              <a:t>Development</a:t>
            </a:r>
          </a:p>
        </p:txBody>
      </p:sp>
      <p:sp>
        <p:nvSpPr>
          <p:cNvPr id="3084" name="Rectangle 7"/>
          <p:cNvSpPr>
            <a:spLocks noChangeArrowheads="1"/>
          </p:cNvSpPr>
          <p:nvPr>
            <p:custDataLst>
              <p:tags r:id="rId8"/>
            </p:custDataLst>
          </p:nvPr>
        </p:nvSpPr>
        <p:spPr bwMode="auto">
          <a:xfrm>
            <a:off x="5733405" y="22534605"/>
            <a:ext cx="4627563" cy="88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3600" dirty="0"/>
              <a:t>Production</a:t>
            </a:r>
          </a:p>
        </p:txBody>
      </p:sp>
      <p:graphicFrame>
        <p:nvGraphicFramePr>
          <p:cNvPr id="16" name="Table 15"/>
          <p:cNvGraphicFramePr>
            <a:graphicFrameLocks noGrp="1"/>
          </p:cNvGraphicFramePr>
          <p:nvPr>
            <p:extLst>
              <p:ext uri="{D42A27DB-BD31-4B8C-83A1-F6EECF244321}">
                <p14:modId xmlns:p14="http://schemas.microsoft.com/office/powerpoint/2010/main" val="4050018865"/>
              </p:ext>
            </p:extLst>
          </p:nvPr>
        </p:nvGraphicFramePr>
        <p:xfrm>
          <a:off x="5733404" y="23366226"/>
          <a:ext cx="4627564" cy="8915400"/>
        </p:xfrm>
        <a:graphic>
          <a:graphicData uri="http://schemas.openxmlformats.org/drawingml/2006/table">
            <a:tbl>
              <a:tblPr firstRow="1" bandRow="1">
                <a:tableStyleId>{69C7853C-536D-4A76-A0AE-DD22124D55A5}</a:tableStyleId>
              </a:tblPr>
              <a:tblGrid>
                <a:gridCol w="3427968">
                  <a:extLst>
                    <a:ext uri="{9D8B030D-6E8A-4147-A177-3AD203B41FA5}">
                      <a16:colId xmlns:a16="http://schemas.microsoft.com/office/drawing/2014/main" val="20000"/>
                    </a:ext>
                  </a:extLst>
                </a:gridCol>
                <a:gridCol w="1199596">
                  <a:extLst>
                    <a:ext uri="{9D8B030D-6E8A-4147-A177-3AD203B41FA5}">
                      <a16:colId xmlns:a16="http://schemas.microsoft.com/office/drawing/2014/main" val="20001"/>
                    </a:ext>
                  </a:extLst>
                </a:gridCol>
              </a:tblGrid>
              <a:tr h="685800">
                <a:tc>
                  <a:txBody>
                    <a:bodyPr/>
                    <a:lstStyle/>
                    <a:p>
                      <a:r>
                        <a:rPr lang="en-US" sz="3200" dirty="0">
                          <a:latin typeface="Arial" panose="020B0604020202020204" pitchFamily="34" charset="0"/>
                          <a:cs typeface="Arial" panose="020B0604020202020204" pitchFamily="34" charset="0"/>
                        </a:rPr>
                        <a:t>Part</a:t>
                      </a:r>
                      <a:endParaRPr lang="en-US" sz="3200" dirty="0">
                        <a:solidFill>
                          <a:srgbClr val="000000"/>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rgbClr val="881C1C"/>
                    </a:solidFill>
                  </a:tcPr>
                </a:tc>
                <a:tc>
                  <a:txBody>
                    <a:bodyPr/>
                    <a:lstStyle/>
                    <a:p>
                      <a:r>
                        <a:rPr lang="en-US" sz="3200" dirty="0">
                          <a:latin typeface="Arial" panose="020B0604020202020204" pitchFamily="34" charset="0"/>
                          <a:cs typeface="Arial" panose="020B0604020202020204" pitchFamily="34" charset="0"/>
                        </a:rPr>
                        <a:t>Price</a:t>
                      </a:r>
                      <a:endParaRPr lang="en-US" sz="3200" dirty="0">
                        <a:solidFill>
                          <a:srgbClr val="000000"/>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rgbClr val="881C1C"/>
                    </a:solidFill>
                  </a:tcPr>
                </a:tc>
                <a:extLst>
                  <a:ext uri="{0D108BD9-81ED-4DB2-BD59-A6C34878D82A}">
                    <a16:rowId xmlns:a16="http://schemas.microsoft.com/office/drawing/2014/main" val="10000"/>
                  </a:ext>
                </a:extLst>
              </a:tr>
              <a:tr h="685800">
                <a:tc>
                  <a:txBody>
                    <a:bodyPr/>
                    <a:lstStyle/>
                    <a:p>
                      <a:r>
                        <a:rPr lang="en-US" sz="3200" dirty="0">
                          <a:latin typeface="Arial" panose="020B0604020202020204" pitchFamily="34" charset="0"/>
                          <a:cs typeface="Arial" panose="020B0604020202020204" pitchFamily="34" charset="0"/>
                        </a:rPr>
                        <a:t>PCB w/ </a:t>
                      </a:r>
                      <a:r>
                        <a:rPr lang="en-US" sz="3200" dirty="0" err="1">
                          <a:latin typeface="Arial" panose="020B0604020202020204" pitchFamily="34" charset="0"/>
                          <a:cs typeface="Arial" panose="020B0604020202020204" pitchFamily="34" charset="0"/>
                        </a:rPr>
                        <a:t>AtMega</a:t>
                      </a:r>
                      <a:endParaRPr lang="en-US"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5800">
                <a:tc>
                  <a:txBody>
                    <a:bodyPr/>
                    <a:lstStyle/>
                    <a:p>
                      <a:r>
                        <a:rPr lang="en-US" sz="3200" dirty="0">
                          <a:latin typeface="Arial" panose="020B0604020202020204" pitchFamily="34" charset="0"/>
                          <a:cs typeface="Arial" panose="020B0604020202020204" pitchFamily="34" charset="0"/>
                        </a:rPr>
                        <a:t>Motor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Arial" panose="020B0604020202020204" pitchFamily="34" charset="0"/>
                          <a:cs typeface="Arial" panose="020B0604020202020204" pitchFamily="34"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85800">
                <a:tc>
                  <a:txBody>
                    <a:bodyPr/>
                    <a:lstStyle/>
                    <a:p>
                      <a:r>
                        <a:rPr lang="en-US" sz="3200" dirty="0">
                          <a:latin typeface="Arial" panose="020B0604020202020204" pitchFamily="34" charset="0"/>
                          <a:cs typeface="Arial" panose="020B0604020202020204" pitchFamily="34" charset="0"/>
                        </a:rPr>
                        <a:t>Drive/ Pow. Sup.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Arial" panose="020B0604020202020204" pitchFamily="34" charset="0"/>
                          <a:cs typeface="Arial" panose="020B0604020202020204" pitchFamily="34" charset="0"/>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85800">
                <a:tc>
                  <a:txBody>
                    <a:bodyPr/>
                    <a:lstStyle/>
                    <a:p>
                      <a:r>
                        <a:rPr lang="en-US" sz="3200" dirty="0">
                          <a:latin typeface="Arial" panose="020B0604020202020204" pitchFamily="34" charset="0"/>
                          <a:cs typeface="Arial" panose="020B0604020202020204" pitchFamily="34" charset="0"/>
                        </a:rPr>
                        <a:t>Load Cell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85800">
                <a:tc>
                  <a:txBody>
                    <a:bodyPr/>
                    <a:lstStyle/>
                    <a:p>
                      <a:r>
                        <a:rPr lang="en-US" sz="3200" dirty="0">
                          <a:latin typeface="Arial" panose="020B0604020202020204" pitchFamily="34" charset="0"/>
                          <a:cs typeface="Arial" panose="020B0604020202020204" pitchFamily="34" charset="0"/>
                        </a:rPr>
                        <a:t>Gears and Chain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Arial" panose="020B0604020202020204" pitchFamily="34" charset="0"/>
                          <a:cs typeface="Arial" panose="020B0604020202020204" pitchFamily="34"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85800">
                <a:tc>
                  <a:txBody>
                    <a:bodyPr/>
                    <a:lstStyle/>
                    <a:p>
                      <a:r>
                        <a:rPr lang="en-US" sz="3200" dirty="0">
                          <a:latin typeface="Arial" panose="020B0604020202020204" pitchFamily="34" charset="0"/>
                          <a:cs typeface="Arial" panose="020B0604020202020204" pitchFamily="34" charset="0"/>
                        </a:rPr>
                        <a:t>Drive Shaft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Arial" panose="020B0604020202020204" pitchFamily="34" charset="0"/>
                          <a:cs typeface="Arial" panose="020B0604020202020204"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2432022"/>
                  </a:ext>
                </a:extLst>
              </a:tr>
              <a:tr h="685800">
                <a:tc>
                  <a:txBody>
                    <a:bodyPr/>
                    <a:lstStyle/>
                    <a:p>
                      <a:r>
                        <a:rPr lang="en-US" sz="3200" dirty="0">
                          <a:latin typeface="Arial" panose="020B0604020202020204" pitchFamily="34" charset="0"/>
                          <a:cs typeface="Arial" panose="020B0604020202020204" pitchFamily="34" charset="0"/>
                        </a:rPr>
                        <a:t>Bearing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7146983"/>
                  </a:ext>
                </a:extLst>
              </a:tr>
              <a:tr h="685800">
                <a:tc>
                  <a:txBody>
                    <a:bodyPr/>
                    <a:lstStyle/>
                    <a:p>
                      <a:r>
                        <a:rPr lang="en-US" sz="3200" dirty="0">
                          <a:latin typeface="Arial" panose="020B0604020202020204" pitchFamily="34" charset="0"/>
                          <a:cs typeface="Arial" panose="020B0604020202020204" pitchFamily="34" charset="0"/>
                        </a:rPr>
                        <a:t>Key Lock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916891"/>
                  </a:ext>
                </a:extLst>
              </a:tr>
              <a:tr h="685800">
                <a:tc>
                  <a:txBody>
                    <a:bodyPr/>
                    <a:lstStyle/>
                    <a:p>
                      <a:r>
                        <a:rPr lang="en-US" sz="3200" dirty="0">
                          <a:latin typeface="Arial" panose="020B0604020202020204" pitchFamily="34" charset="0"/>
                          <a:cs typeface="Arial" panose="020B0604020202020204" pitchFamily="34" charset="0"/>
                        </a:rPr>
                        <a:t>Forearm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Arial" panose="020B0604020202020204" pitchFamily="34" charset="0"/>
                          <a:cs typeface="Arial" panose="020B0604020202020204" pitchFamily="34" charset="0"/>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796801"/>
                  </a:ext>
                </a:extLst>
              </a:tr>
              <a:tr h="685800">
                <a:tc>
                  <a:txBody>
                    <a:bodyPr/>
                    <a:lstStyle/>
                    <a:p>
                      <a:r>
                        <a:rPr lang="en-US" sz="3200" dirty="0">
                          <a:latin typeface="Arial" panose="020B0604020202020204" pitchFamily="34" charset="0"/>
                          <a:cs typeface="Arial" panose="020B0604020202020204" pitchFamily="34" charset="0"/>
                        </a:rPr>
                        <a:t>Pully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031728"/>
                  </a:ext>
                </a:extLst>
              </a:tr>
              <a:tr h="685800">
                <a:tc>
                  <a:txBody>
                    <a:bodyPr/>
                    <a:lstStyle/>
                    <a:p>
                      <a:r>
                        <a:rPr lang="en-US" sz="3200" dirty="0" err="1">
                          <a:latin typeface="Arial" panose="020B0604020202020204" pitchFamily="34" charset="0"/>
                          <a:cs typeface="Arial" panose="020B0604020202020204" pitchFamily="34" charset="0"/>
                        </a:rPr>
                        <a:t>RPi</a:t>
                      </a:r>
                      <a:r>
                        <a:rPr lang="en-US" sz="3200" dirty="0">
                          <a:latin typeface="Arial" panose="020B0604020202020204" pitchFamily="34" charset="0"/>
                          <a:cs typeface="Arial" panose="020B0604020202020204" pitchFamily="34" charset="0"/>
                        </a:rPr>
                        <a: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latin typeface="Arial" panose="020B0604020202020204" pitchFamily="34" charset="0"/>
                          <a:cs typeface="Arial" panose="020B060402020202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4346331"/>
                  </a:ext>
                </a:extLst>
              </a:tr>
              <a:tr h="685800">
                <a:tc>
                  <a:txBody>
                    <a:bodyPr/>
                    <a:lstStyle/>
                    <a:p>
                      <a:r>
                        <a:rPr lang="en-US" sz="3200" b="1" dirty="0">
                          <a:latin typeface="Arial" panose="020B0604020202020204" pitchFamily="34" charset="0"/>
                          <a:cs typeface="Arial" panose="020B0604020202020204" pitchFamily="34"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b="1" dirty="0">
                          <a:latin typeface="Arial" panose="020B0604020202020204" pitchFamily="34" charset="0"/>
                          <a:cs typeface="Arial" panose="020B0604020202020204" pitchFamily="34" charset="0"/>
                        </a:rPr>
                        <a:t>267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8642837"/>
                  </a:ext>
                </a:extLst>
              </a:tr>
            </a:tbl>
          </a:graphicData>
        </a:graphic>
      </p:graphicFrame>
      <p:pic>
        <p:nvPicPr>
          <p:cNvPr id="4" name="Picture 3">
            <a:extLst>
              <a:ext uri="{FF2B5EF4-FFF2-40B4-BE49-F238E27FC236}">
                <a16:creationId xmlns:a16="http://schemas.microsoft.com/office/drawing/2014/main" id="{8D73F4E4-7ECA-4C9B-B0FE-E29B889DAAFD}"/>
              </a:ext>
            </a:extLst>
          </p:cNvPr>
          <p:cNvPicPr>
            <a:picLocks noChangeAspect="1"/>
          </p:cNvPicPr>
          <p:nvPr/>
        </p:nvPicPr>
        <p:blipFill>
          <a:blip r:embed="rId12"/>
          <a:stretch>
            <a:fillRect/>
          </a:stretch>
        </p:blipFill>
        <p:spPr>
          <a:xfrm>
            <a:off x="11316229" y="1441587"/>
            <a:ext cx="4050507" cy="5914291"/>
          </a:xfrm>
          <a:prstGeom prst="rect">
            <a:avLst/>
          </a:prstGeom>
        </p:spPr>
      </p:pic>
      <p:sp>
        <p:nvSpPr>
          <p:cNvPr id="6" name="TextBox 5">
            <a:extLst>
              <a:ext uri="{FF2B5EF4-FFF2-40B4-BE49-F238E27FC236}">
                <a16:creationId xmlns:a16="http://schemas.microsoft.com/office/drawing/2014/main" id="{2E14E7E7-1FF7-4BA8-8000-1CC7DB60F578}"/>
              </a:ext>
            </a:extLst>
          </p:cNvPr>
          <p:cNvSpPr txBox="1"/>
          <p:nvPr/>
        </p:nvSpPr>
        <p:spPr>
          <a:xfrm>
            <a:off x="15359856" y="1435836"/>
            <a:ext cx="5931692" cy="6986528"/>
          </a:xfrm>
          <a:prstGeom prst="rect">
            <a:avLst/>
          </a:prstGeom>
          <a:noFill/>
        </p:spPr>
        <p:txBody>
          <a:bodyPr wrap="square" rtlCol="0">
            <a:spAutoFit/>
          </a:bodyPr>
          <a:lstStyle/>
          <a:p>
            <a:pPr marL="457200" indent="-457200" algn="l">
              <a:buFont typeface="Wingdings" panose="05000000000000000000" pitchFamily="2" charset="2"/>
              <a:buChar char="q"/>
            </a:pPr>
            <a:r>
              <a:rPr lang="en-US" sz="2800" b="0" dirty="0"/>
              <a:t>Android application that allows for the creation of an account and creation of matches.</a:t>
            </a:r>
          </a:p>
          <a:p>
            <a:pPr marL="457200" indent="-457200" algn="l">
              <a:buFont typeface="Wingdings" panose="05000000000000000000" pitchFamily="2" charset="2"/>
              <a:buChar char="q"/>
            </a:pPr>
            <a:r>
              <a:rPr lang="en-US" sz="2800" b="0" dirty="0"/>
              <a:t>User can follow friends or other users and also get followed by other users.</a:t>
            </a:r>
          </a:p>
          <a:p>
            <a:pPr marL="457200" indent="-457200" algn="l">
              <a:buFont typeface="Wingdings" panose="05000000000000000000" pitchFamily="2" charset="2"/>
              <a:buChar char="q"/>
            </a:pPr>
            <a:r>
              <a:rPr lang="en-US" sz="2800" b="0" dirty="0"/>
              <a:t>User gets placed into a weight class to allow for more competitive matches.</a:t>
            </a:r>
          </a:p>
          <a:p>
            <a:pPr marL="457200" indent="-457200" algn="l">
              <a:buFont typeface="Wingdings" panose="05000000000000000000" pitchFamily="2" charset="2"/>
              <a:buChar char="q"/>
            </a:pPr>
            <a:r>
              <a:rPr lang="en-US" sz="2800" b="0" dirty="0"/>
              <a:t>Stores result of each match so user can see their win/loss record.</a:t>
            </a:r>
          </a:p>
          <a:p>
            <a:pPr marL="457200" indent="-457200" algn="l">
              <a:buFont typeface="Wingdings" panose="05000000000000000000" pitchFamily="2" charset="2"/>
              <a:buChar char="q"/>
            </a:pPr>
            <a:r>
              <a:rPr lang="en-US" sz="2800" b="0" dirty="0"/>
              <a:t>All data is stored and updated to a MS SQL Server hosted by AWS.</a:t>
            </a:r>
          </a:p>
          <a:p>
            <a:pPr marL="457200" indent="-457200" algn="l">
              <a:buFont typeface="Wingdings" panose="05000000000000000000" pitchFamily="2" charset="2"/>
              <a:buChar char="q"/>
            </a:pPr>
            <a:endParaRPr lang="en-US" sz="2800" dirty="0"/>
          </a:p>
        </p:txBody>
      </p:sp>
      <p:graphicFrame>
        <p:nvGraphicFramePr>
          <p:cNvPr id="7" name="Table 6">
            <a:extLst>
              <a:ext uri="{FF2B5EF4-FFF2-40B4-BE49-F238E27FC236}">
                <a16:creationId xmlns:a16="http://schemas.microsoft.com/office/drawing/2014/main" id="{A928607E-63A3-4688-9E17-178F9AEEBAAB}"/>
              </a:ext>
            </a:extLst>
          </p:cNvPr>
          <p:cNvGraphicFramePr>
            <a:graphicFrameLocks noGrp="1"/>
          </p:cNvGraphicFramePr>
          <p:nvPr>
            <p:extLst>
              <p:ext uri="{D42A27DB-BD31-4B8C-83A1-F6EECF244321}">
                <p14:modId xmlns:p14="http://schemas.microsoft.com/office/powerpoint/2010/main" val="1514515174"/>
              </p:ext>
            </p:extLst>
          </p:nvPr>
        </p:nvGraphicFramePr>
        <p:xfrm>
          <a:off x="588504" y="1413835"/>
          <a:ext cx="9866178" cy="5387006"/>
        </p:xfrm>
        <a:graphic>
          <a:graphicData uri="http://schemas.openxmlformats.org/drawingml/2006/table">
            <a:tbl>
              <a:tblPr firstRow="1" bandRow="1">
                <a:tableStyleId>{69C7853C-536D-4A76-A0AE-DD22124D55A5}</a:tableStyleId>
              </a:tblPr>
              <a:tblGrid>
                <a:gridCol w="4933089">
                  <a:extLst>
                    <a:ext uri="{9D8B030D-6E8A-4147-A177-3AD203B41FA5}">
                      <a16:colId xmlns:a16="http://schemas.microsoft.com/office/drawing/2014/main" val="935190164"/>
                    </a:ext>
                  </a:extLst>
                </a:gridCol>
                <a:gridCol w="4933089">
                  <a:extLst>
                    <a:ext uri="{9D8B030D-6E8A-4147-A177-3AD203B41FA5}">
                      <a16:colId xmlns:a16="http://schemas.microsoft.com/office/drawing/2014/main" val="3114312446"/>
                    </a:ext>
                  </a:extLst>
                </a:gridCol>
              </a:tblGrid>
              <a:tr h="692195">
                <a:tc>
                  <a:txBody>
                    <a:bodyPr/>
                    <a:lstStyle/>
                    <a:p>
                      <a:pPr algn="ctr"/>
                      <a:r>
                        <a:rPr lang="en-US" sz="2800" dirty="0">
                          <a:solidFill>
                            <a:schemeClr val="bg1"/>
                          </a:solidFill>
                          <a:latin typeface="Arial" panose="020B0604020202020204" pitchFamily="34" charset="0"/>
                          <a:cs typeface="Arial" panose="020B0604020202020204" pitchFamily="34" charset="0"/>
                        </a:rPr>
                        <a:t>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81C1C"/>
                    </a:solidFill>
                  </a:tcPr>
                </a:tc>
                <a:tc>
                  <a:txBody>
                    <a:bodyPr/>
                    <a:lstStyle/>
                    <a:p>
                      <a:pPr algn="ctr"/>
                      <a:r>
                        <a:rPr lang="en-US" sz="2800" dirty="0">
                          <a:solidFill>
                            <a:schemeClr val="bg1"/>
                          </a:solidFill>
                          <a:latin typeface="Arial" panose="020B0604020202020204" pitchFamily="34" charset="0"/>
                          <a:cs typeface="Arial" panose="020B0604020202020204" pitchFamily="34" charset="0"/>
                        </a:rPr>
                        <a:t>Specifications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81C1C"/>
                    </a:solidFill>
                  </a:tcPr>
                </a:tc>
                <a:extLst>
                  <a:ext uri="{0D108BD9-81ED-4DB2-BD59-A6C34878D82A}">
                    <a16:rowId xmlns:a16="http://schemas.microsoft.com/office/drawing/2014/main" val="472402298"/>
                  </a:ext>
                </a:extLst>
              </a:tr>
              <a:tr h="1333404">
                <a:tc>
                  <a:txBody>
                    <a:bodyPr/>
                    <a:lstStyle/>
                    <a:p>
                      <a:r>
                        <a:rPr lang="en-US" sz="2400" dirty="0">
                          <a:latin typeface="Arial" panose="020B0604020202020204" pitchFamily="34" charset="0"/>
                          <a:cs typeface="Arial" panose="020B0604020202020204" pitchFamily="34" charset="0"/>
                        </a:rPr>
                        <a:t>Forearm length must be the average length of a human forearm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Arial" panose="020B0604020202020204" pitchFamily="34" charset="0"/>
                          <a:cs typeface="Arial" panose="020B0604020202020204" pitchFamily="34" charset="0"/>
                        </a:rPr>
                        <a:t>Forearm length is about .3 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121455"/>
                  </a:ext>
                </a:extLst>
              </a:tr>
              <a:tr h="692195">
                <a:tc>
                  <a:txBody>
                    <a:bodyPr/>
                    <a:lstStyle/>
                    <a:p>
                      <a:r>
                        <a:rPr lang="en-US" sz="2400" dirty="0">
                          <a:latin typeface="Arial" panose="020B0604020202020204" pitchFamily="34" charset="0"/>
                          <a:cs typeface="Arial" panose="020B0604020202020204" pitchFamily="34" charset="0"/>
                        </a:rPr>
                        <a:t>Provide Real-time feedback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Arial" panose="020B0604020202020204" pitchFamily="34" charset="0"/>
                          <a:cs typeface="Arial" panose="020B0604020202020204" pitchFamily="34" charset="0"/>
                        </a:rPr>
                        <a:t>Feedback will be &lt; 100 </a:t>
                      </a:r>
                      <a:r>
                        <a:rPr lang="en-US" sz="2400" dirty="0" err="1">
                          <a:latin typeface="Arial" panose="020B0604020202020204" pitchFamily="34" charset="0"/>
                          <a:cs typeface="Arial" panose="020B0604020202020204" pitchFamily="34" charset="0"/>
                        </a:rPr>
                        <a:t>ms</a:t>
                      </a:r>
                      <a:endParaRPr 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7654821"/>
                  </a:ext>
                </a:extLst>
              </a:tr>
              <a:tr h="923126">
                <a:tc>
                  <a:txBody>
                    <a:bodyPr/>
                    <a:lstStyle/>
                    <a:p>
                      <a:r>
                        <a:rPr lang="en-US" sz="2400" dirty="0">
                          <a:latin typeface="Arial" panose="020B0604020202020204" pitchFamily="34" charset="0"/>
                          <a:cs typeface="Arial" panose="020B0604020202020204" pitchFamily="34" charset="0"/>
                        </a:rPr>
                        <a:t>Arm moves similar to a human 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Arial" panose="020B0604020202020204" pitchFamily="34" charset="0"/>
                          <a:cs typeface="Arial" panose="020B0604020202020204" pitchFamily="34" charset="0"/>
                        </a:rPr>
                        <a:t>Gears and Motor must not have sudden movements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8983281"/>
                  </a:ext>
                </a:extLst>
              </a:tr>
              <a:tr h="923126">
                <a:tc>
                  <a:txBody>
                    <a:bodyPr/>
                    <a:lstStyle/>
                    <a:p>
                      <a:r>
                        <a:rPr lang="en-US" sz="2400" dirty="0">
                          <a:latin typeface="Arial" panose="020B0604020202020204" pitchFamily="34" charset="0"/>
                          <a:cs typeface="Arial" panose="020B0604020202020204" pitchFamily="34" charset="0"/>
                        </a:rPr>
                        <a:t>Arm must be able to withstand forces applied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Arial" panose="020B0604020202020204" pitchFamily="34" charset="0"/>
                          <a:cs typeface="Arial" panose="020B0604020202020204" pitchFamily="34" charset="0"/>
                        </a:rPr>
                        <a:t>Stable and Secure to forces up to 100 PWM sent to motor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948303"/>
                  </a:ext>
                </a:extLst>
              </a:tr>
              <a:tr h="692195">
                <a:tc>
                  <a:txBody>
                    <a:bodyPr/>
                    <a:lstStyle/>
                    <a:p>
                      <a:r>
                        <a:rPr lang="en-US" sz="2400" dirty="0">
                          <a:latin typeface="Arial" panose="020B0604020202020204" pitchFamily="34" charset="0"/>
                          <a:cs typeface="Arial" panose="020B0604020202020204" pitchFamily="34" charset="0"/>
                        </a:rPr>
                        <a:t>All parts must enclosed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Arial" panose="020B0604020202020204" pitchFamily="34" charset="0"/>
                          <a:cs typeface="Arial" panose="020B0604020202020204" pitchFamily="34" charset="0"/>
                        </a:rPr>
                        <a:t>Clear encasement made so no gears are exposed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2089692"/>
                  </a:ext>
                </a:extLst>
              </a:tr>
            </a:tbl>
          </a:graphicData>
        </a:graphic>
      </p:graphicFrame>
      <p:sp>
        <p:nvSpPr>
          <p:cNvPr id="20" name="Rectangle 9">
            <a:extLst>
              <a:ext uri="{FF2B5EF4-FFF2-40B4-BE49-F238E27FC236}">
                <a16:creationId xmlns:a16="http://schemas.microsoft.com/office/drawing/2014/main" id="{E7B0F712-402E-44C1-9C4C-37DBB64F78C4}"/>
              </a:ext>
            </a:extLst>
          </p:cNvPr>
          <p:cNvSpPr>
            <a:spLocks noChangeArrowheads="1"/>
          </p:cNvSpPr>
          <p:nvPr>
            <p:custDataLst>
              <p:tags r:id="rId9"/>
            </p:custDataLst>
          </p:nvPr>
        </p:nvSpPr>
        <p:spPr bwMode="auto">
          <a:xfrm>
            <a:off x="11340309" y="8210599"/>
            <a:ext cx="10058397" cy="106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4800" dirty="0">
                <a:solidFill>
                  <a:srgbClr val="881C1C"/>
                </a:solidFill>
              </a:rPr>
              <a:t>Match Login</a:t>
            </a:r>
          </a:p>
        </p:txBody>
      </p:sp>
      <p:pic>
        <p:nvPicPr>
          <p:cNvPr id="9" name="Picture 8">
            <a:extLst>
              <a:ext uri="{FF2B5EF4-FFF2-40B4-BE49-F238E27FC236}">
                <a16:creationId xmlns:a16="http://schemas.microsoft.com/office/drawing/2014/main" id="{D8AC0DDC-1DE4-4F35-8886-E3181D27934F}"/>
              </a:ext>
            </a:extLst>
          </p:cNvPr>
          <p:cNvPicPr>
            <a:picLocks noChangeAspect="1"/>
          </p:cNvPicPr>
          <p:nvPr/>
        </p:nvPicPr>
        <p:blipFill>
          <a:blip r:embed="rId13"/>
          <a:stretch>
            <a:fillRect/>
          </a:stretch>
        </p:blipFill>
        <p:spPr>
          <a:xfrm>
            <a:off x="15767049" y="9336153"/>
            <a:ext cx="5524499" cy="5109451"/>
          </a:xfrm>
          <a:prstGeom prst="rect">
            <a:avLst/>
          </a:prstGeom>
        </p:spPr>
      </p:pic>
      <p:sp>
        <p:nvSpPr>
          <p:cNvPr id="10" name="TextBox 9">
            <a:extLst>
              <a:ext uri="{FF2B5EF4-FFF2-40B4-BE49-F238E27FC236}">
                <a16:creationId xmlns:a16="http://schemas.microsoft.com/office/drawing/2014/main" id="{D95BC29E-5D99-4635-B6EB-47B92790EF4A}"/>
              </a:ext>
            </a:extLst>
          </p:cNvPr>
          <p:cNvSpPr txBox="1"/>
          <p:nvPr/>
        </p:nvSpPr>
        <p:spPr>
          <a:xfrm>
            <a:off x="11340309" y="9294386"/>
            <a:ext cx="4596011" cy="6986528"/>
          </a:xfrm>
          <a:prstGeom prst="rect">
            <a:avLst/>
          </a:prstGeom>
          <a:noFill/>
        </p:spPr>
        <p:txBody>
          <a:bodyPr wrap="square" rtlCol="0">
            <a:spAutoFit/>
          </a:bodyPr>
          <a:lstStyle/>
          <a:p>
            <a:pPr marL="285750" indent="-285750" algn="l">
              <a:buFont typeface="Wingdings" panose="05000000000000000000" pitchFamily="2" charset="2"/>
              <a:buChar char="q"/>
            </a:pPr>
            <a:r>
              <a:rPr lang="en-US" sz="2800" dirty="0"/>
              <a:t> </a:t>
            </a:r>
            <a:r>
              <a:rPr lang="en-US" sz="2800" b="0" dirty="0"/>
              <a:t>This screen allows the user to sign into their match on the arm they chose.</a:t>
            </a:r>
          </a:p>
          <a:p>
            <a:pPr marL="285750" indent="-285750" algn="l">
              <a:buFont typeface="Wingdings" panose="05000000000000000000" pitchFamily="2" charset="2"/>
              <a:buChar char="q"/>
            </a:pPr>
            <a:r>
              <a:rPr lang="en-US" sz="2800" b="0" dirty="0"/>
              <a:t> GUI is connected to an XMLRPC client/server which queries the database for the users match.</a:t>
            </a:r>
          </a:p>
          <a:p>
            <a:pPr marL="285750" indent="-285750" algn="l">
              <a:buFont typeface="Wingdings" panose="05000000000000000000" pitchFamily="2" charset="2"/>
              <a:buChar char="q"/>
            </a:pPr>
            <a:r>
              <a:rPr lang="en-US" sz="2800" b="0" dirty="0"/>
              <a:t> This GUI will display a win or loss upon match ending.</a:t>
            </a:r>
          </a:p>
          <a:p>
            <a:pPr marL="285750" indent="-285750" algn="l">
              <a:buFont typeface="Wingdings" panose="05000000000000000000" pitchFamily="2" charset="2"/>
              <a:buChar char="q"/>
            </a:pPr>
            <a:r>
              <a:rPr lang="en-US" sz="2800" b="0" dirty="0"/>
              <a:t> The result of the match will also be updated to the database.</a:t>
            </a:r>
          </a:p>
          <a:p>
            <a:pPr marL="285750" indent="-285750" algn="l">
              <a:buFont typeface="Wingdings" panose="05000000000000000000" pitchFamily="2" charset="2"/>
              <a:buChar char="q"/>
            </a:pPr>
            <a:endParaRPr lang="en-US" sz="2800" dirty="0"/>
          </a:p>
        </p:txBody>
      </p:sp>
      <p:sp>
        <p:nvSpPr>
          <p:cNvPr id="24" name="Rectangle 9">
            <a:extLst>
              <a:ext uri="{FF2B5EF4-FFF2-40B4-BE49-F238E27FC236}">
                <a16:creationId xmlns:a16="http://schemas.microsoft.com/office/drawing/2014/main" id="{F9377029-AA82-4685-942E-7EE29724AE4E}"/>
              </a:ext>
            </a:extLst>
          </p:cNvPr>
          <p:cNvSpPr>
            <a:spLocks noChangeArrowheads="1"/>
          </p:cNvSpPr>
          <p:nvPr>
            <p:custDataLst>
              <p:tags r:id="rId10"/>
            </p:custDataLst>
          </p:nvPr>
        </p:nvSpPr>
        <p:spPr bwMode="auto">
          <a:xfrm>
            <a:off x="11347055" y="27885405"/>
            <a:ext cx="10020298" cy="106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4800" dirty="0">
                <a:solidFill>
                  <a:srgbClr val="881C1C"/>
                </a:solidFill>
              </a:rPr>
              <a:t>Database</a:t>
            </a:r>
          </a:p>
        </p:txBody>
      </p:sp>
      <p:sp>
        <p:nvSpPr>
          <p:cNvPr id="11" name="TextBox 10">
            <a:extLst>
              <a:ext uri="{FF2B5EF4-FFF2-40B4-BE49-F238E27FC236}">
                <a16:creationId xmlns:a16="http://schemas.microsoft.com/office/drawing/2014/main" id="{2C207944-7D70-48D4-9ADC-B8FD88311C76}"/>
              </a:ext>
            </a:extLst>
          </p:cNvPr>
          <p:cNvSpPr txBox="1"/>
          <p:nvPr/>
        </p:nvSpPr>
        <p:spPr>
          <a:xfrm>
            <a:off x="11353010" y="28890663"/>
            <a:ext cx="10058398" cy="3970318"/>
          </a:xfrm>
          <a:prstGeom prst="rect">
            <a:avLst/>
          </a:prstGeom>
          <a:noFill/>
        </p:spPr>
        <p:txBody>
          <a:bodyPr wrap="square" rtlCol="0">
            <a:spAutoFit/>
          </a:bodyPr>
          <a:lstStyle/>
          <a:p>
            <a:pPr marL="285750" indent="-285750" algn="l">
              <a:buFont typeface="Wingdings" panose="05000000000000000000" pitchFamily="2" charset="2"/>
              <a:buChar char="q"/>
            </a:pPr>
            <a:r>
              <a:rPr lang="en-US" sz="2800" dirty="0"/>
              <a:t> </a:t>
            </a:r>
            <a:r>
              <a:rPr lang="en-US" sz="2800" b="0" dirty="0"/>
              <a:t>AWS instance of a Microsoft SQL Server database.</a:t>
            </a:r>
          </a:p>
          <a:p>
            <a:pPr marL="285750" indent="-285750" algn="l">
              <a:buFont typeface="Wingdings" panose="05000000000000000000" pitchFamily="2" charset="2"/>
              <a:buChar char="q"/>
            </a:pPr>
            <a:r>
              <a:rPr lang="en-US" sz="2800" b="0" dirty="0"/>
              <a:t> Has tables that consist of Profiles, User Connections and Matches.</a:t>
            </a:r>
          </a:p>
          <a:p>
            <a:pPr marL="285750" indent="-285750" algn="l">
              <a:buFont typeface="Wingdings" panose="05000000000000000000" pitchFamily="2" charset="2"/>
              <a:buChar char="q"/>
            </a:pPr>
            <a:r>
              <a:rPr lang="en-US" sz="2800" b="0" dirty="0"/>
              <a:t> Queried by both the application and the match login.</a:t>
            </a:r>
          </a:p>
          <a:p>
            <a:pPr marL="285750" indent="-285750" algn="l">
              <a:buFont typeface="Wingdings" panose="05000000000000000000" pitchFamily="2" charset="2"/>
              <a:buChar char="q"/>
            </a:pPr>
            <a:r>
              <a:rPr lang="en-US" sz="2800" b="0" dirty="0"/>
              <a:t> Queries from the application consist of inserts and updates. </a:t>
            </a:r>
          </a:p>
          <a:p>
            <a:pPr marL="285750" indent="-285750" algn="l">
              <a:buFont typeface="Wingdings" panose="05000000000000000000" pitchFamily="2" charset="2"/>
              <a:buChar char="q"/>
            </a:pPr>
            <a:r>
              <a:rPr lang="en-US" sz="2800" b="0" dirty="0"/>
              <a:t> Queries from the match login are selects and updates.</a:t>
            </a:r>
          </a:p>
          <a:p>
            <a:pPr marL="285750" indent="-285750" algn="l">
              <a:buFont typeface="Wingdings" panose="05000000000000000000" pitchFamily="2" charset="2"/>
              <a:buChar char="q"/>
            </a:pPr>
            <a:r>
              <a:rPr lang="en-US" sz="2800" b="0" dirty="0"/>
              <a:t> Primary key is based on the username that the user chooses when they create an account.</a:t>
            </a:r>
          </a:p>
          <a:p>
            <a:pPr algn="l"/>
            <a:endParaRPr lang="en-US" sz="2800" b="0" dirty="0"/>
          </a:p>
        </p:txBody>
      </p:sp>
      <p:pic>
        <p:nvPicPr>
          <p:cNvPr id="22" name="Picture 21" descr="Macintosh HD:private:var:folders:f8:vc8hlkls7z919vflhnr43xdh0000gp:T:com.apple.iChat:Messages:Transfers:IMG_0267.JPG">
            <a:extLst>
              <a:ext uri="{FF2B5EF4-FFF2-40B4-BE49-F238E27FC236}">
                <a16:creationId xmlns:a16="http://schemas.microsoft.com/office/drawing/2014/main" id="{FE50D129-BB4F-47D7-A841-91704F516FC7}"/>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496041" y="16641208"/>
            <a:ext cx="4953001" cy="3398429"/>
          </a:xfrm>
          <a:prstGeom prst="rect">
            <a:avLst/>
          </a:prstGeom>
          <a:noFill/>
          <a:ln>
            <a:noFill/>
          </a:ln>
        </p:spPr>
      </p:pic>
      <p:sp>
        <p:nvSpPr>
          <p:cNvPr id="3" name="TextBox 2">
            <a:extLst>
              <a:ext uri="{FF2B5EF4-FFF2-40B4-BE49-F238E27FC236}">
                <a16:creationId xmlns:a16="http://schemas.microsoft.com/office/drawing/2014/main" id="{59E99E43-BAEE-4D5A-B56B-A0EA30E7B918}"/>
              </a:ext>
            </a:extLst>
          </p:cNvPr>
          <p:cNvSpPr txBox="1"/>
          <p:nvPr/>
        </p:nvSpPr>
        <p:spPr>
          <a:xfrm>
            <a:off x="5515469" y="16587391"/>
            <a:ext cx="4977607" cy="3970318"/>
          </a:xfrm>
          <a:prstGeom prst="rect">
            <a:avLst/>
          </a:prstGeom>
          <a:noFill/>
        </p:spPr>
        <p:txBody>
          <a:bodyPr wrap="square" rtlCol="0">
            <a:spAutoFit/>
          </a:bodyPr>
          <a:lstStyle/>
          <a:p>
            <a:pPr marL="285750" indent="-285750" algn="l">
              <a:buFont typeface="Wingdings" panose="05000000000000000000" pitchFamily="2" charset="2"/>
              <a:buChar char="q"/>
            </a:pPr>
            <a:r>
              <a:rPr lang="en-US" sz="2800" dirty="0"/>
              <a:t> </a:t>
            </a:r>
            <a:r>
              <a:rPr lang="en-US" sz="2800" b="0" dirty="0"/>
              <a:t>Two laser pointers on both sides of the arm are in place to indicate a win or a loss for the match.</a:t>
            </a:r>
          </a:p>
          <a:p>
            <a:pPr marL="285750" indent="-285750" algn="l">
              <a:buFont typeface="Wingdings" panose="05000000000000000000" pitchFamily="2" charset="2"/>
              <a:buChar char="q"/>
            </a:pPr>
            <a:r>
              <a:rPr lang="en-US" sz="2800" b="0" dirty="0"/>
              <a:t> Each laser pointer is pointing at a photoresistor which is connected to an analog input on the microcontroller. </a:t>
            </a:r>
          </a:p>
        </p:txBody>
      </p:sp>
      <p:sp>
        <p:nvSpPr>
          <p:cNvPr id="8" name="TextBox 7">
            <a:extLst>
              <a:ext uri="{FF2B5EF4-FFF2-40B4-BE49-F238E27FC236}">
                <a16:creationId xmlns:a16="http://schemas.microsoft.com/office/drawing/2014/main" id="{80B5D830-7D50-48D4-B9EA-8A251E21A909}"/>
              </a:ext>
            </a:extLst>
          </p:cNvPr>
          <p:cNvSpPr txBox="1"/>
          <p:nvPr/>
        </p:nvSpPr>
        <p:spPr>
          <a:xfrm>
            <a:off x="572293" y="20613992"/>
            <a:ext cx="9982202" cy="1815882"/>
          </a:xfrm>
          <a:prstGeom prst="rect">
            <a:avLst/>
          </a:prstGeom>
          <a:noFill/>
        </p:spPr>
        <p:txBody>
          <a:bodyPr wrap="square" rtlCol="0">
            <a:spAutoFit/>
          </a:bodyPr>
          <a:lstStyle/>
          <a:p>
            <a:pPr marL="285750" indent="-285750" algn="l">
              <a:buFont typeface="Wingdings" panose="05000000000000000000" pitchFamily="2" charset="2"/>
              <a:buChar char="q"/>
            </a:pPr>
            <a:r>
              <a:rPr lang="en-US" sz="2800" dirty="0"/>
              <a:t> </a:t>
            </a:r>
            <a:r>
              <a:rPr lang="en-US" sz="2800" b="0" dirty="0"/>
              <a:t>Once the arm breaks the plane of one of the lasers, it will then drop the photoresistor reading below its threshold and return a win or a loss to the Raspberry Pi.</a:t>
            </a:r>
          </a:p>
          <a:p>
            <a:pPr algn="l"/>
            <a:endParaRPr lang="en-US" sz="2800" dirty="0"/>
          </a:p>
        </p:txBody>
      </p:sp>
      <p:pic>
        <p:nvPicPr>
          <p:cNvPr id="25" name="Picture 2" descr="C:\Users\Mike\Desktop\SDP18\wheatstone bridge.JPG">
            <a:extLst>
              <a:ext uri="{FF2B5EF4-FFF2-40B4-BE49-F238E27FC236}">
                <a16:creationId xmlns:a16="http://schemas.microsoft.com/office/drawing/2014/main" id="{77930A53-4B1F-4375-8F4E-332AEAD98D50}"/>
              </a:ext>
            </a:extLst>
          </p:cNvPr>
          <p:cNvPicPr>
            <a:picLocks noChangeAspect="1" noChangeArrowheads="1"/>
          </p:cNvPicPr>
          <p:nvPr/>
        </p:nvPicPr>
        <p:blipFill>
          <a:blip r:embed="rId15" cstate="print"/>
          <a:srcRect/>
          <a:stretch>
            <a:fillRect/>
          </a:stretch>
        </p:blipFill>
        <p:spPr bwMode="auto">
          <a:xfrm>
            <a:off x="666752" y="7725469"/>
            <a:ext cx="2497136" cy="3540468"/>
          </a:xfrm>
          <a:prstGeom prst="rect">
            <a:avLst/>
          </a:prstGeom>
          <a:noFill/>
        </p:spPr>
      </p:pic>
      <p:pic>
        <p:nvPicPr>
          <p:cNvPr id="26" name="Picture 3" descr="C:\Users\Mike\Desktop\SDP18\ina128p.JPG">
            <a:extLst>
              <a:ext uri="{FF2B5EF4-FFF2-40B4-BE49-F238E27FC236}">
                <a16:creationId xmlns:a16="http://schemas.microsoft.com/office/drawing/2014/main" id="{CA89BF1F-7DB8-4105-A217-9DBE5AF3769E}"/>
              </a:ext>
            </a:extLst>
          </p:cNvPr>
          <p:cNvPicPr>
            <a:picLocks noChangeAspect="1" noChangeArrowheads="1"/>
          </p:cNvPicPr>
          <p:nvPr/>
        </p:nvPicPr>
        <p:blipFill>
          <a:blip r:embed="rId16" cstate="print"/>
          <a:srcRect/>
          <a:stretch>
            <a:fillRect/>
          </a:stretch>
        </p:blipFill>
        <p:spPr bwMode="auto">
          <a:xfrm>
            <a:off x="676719" y="12303572"/>
            <a:ext cx="4101707" cy="2573931"/>
          </a:xfrm>
          <a:prstGeom prst="rect">
            <a:avLst/>
          </a:prstGeom>
          <a:noFill/>
        </p:spPr>
      </p:pic>
      <p:sp>
        <p:nvSpPr>
          <p:cNvPr id="27" name="TextBox 26">
            <a:extLst>
              <a:ext uri="{FF2B5EF4-FFF2-40B4-BE49-F238E27FC236}">
                <a16:creationId xmlns:a16="http://schemas.microsoft.com/office/drawing/2014/main" id="{0D19BC7A-EA43-411C-AA5F-3D76CE402A6B}"/>
              </a:ext>
            </a:extLst>
          </p:cNvPr>
          <p:cNvSpPr txBox="1"/>
          <p:nvPr/>
        </p:nvSpPr>
        <p:spPr>
          <a:xfrm>
            <a:off x="1085850" y="11352270"/>
            <a:ext cx="1828800" cy="1077218"/>
          </a:xfrm>
          <a:prstGeom prst="rect">
            <a:avLst/>
          </a:prstGeom>
          <a:noFill/>
        </p:spPr>
        <p:txBody>
          <a:bodyPr wrap="square" rtlCol="0">
            <a:spAutoFit/>
          </a:bodyPr>
          <a:lstStyle/>
          <a:p>
            <a:r>
              <a:rPr lang="en-US" sz="1600" dirty="0"/>
              <a:t>Figure 3. Full Wheatstone Bridge configuration</a:t>
            </a:r>
          </a:p>
        </p:txBody>
      </p:sp>
      <p:sp>
        <p:nvSpPr>
          <p:cNvPr id="28" name="TextBox 27">
            <a:extLst>
              <a:ext uri="{FF2B5EF4-FFF2-40B4-BE49-F238E27FC236}">
                <a16:creationId xmlns:a16="http://schemas.microsoft.com/office/drawing/2014/main" id="{05C1771D-1ADB-4A90-9D75-8FEAE35E16D9}"/>
              </a:ext>
            </a:extLst>
          </p:cNvPr>
          <p:cNvSpPr txBox="1"/>
          <p:nvPr/>
        </p:nvSpPr>
        <p:spPr>
          <a:xfrm>
            <a:off x="652070" y="14737779"/>
            <a:ext cx="4013200" cy="830997"/>
          </a:xfrm>
          <a:prstGeom prst="rect">
            <a:avLst/>
          </a:prstGeom>
          <a:noFill/>
        </p:spPr>
        <p:txBody>
          <a:bodyPr wrap="square" rtlCol="0">
            <a:spAutoFit/>
          </a:bodyPr>
          <a:lstStyle/>
          <a:p>
            <a:r>
              <a:rPr lang="en-US" sz="1600" dirty="0"/>
              <a:t>Figure 4. INA128P instrumentation amplifier connected to Full Wheatstone Bridge</a:t>
            </a:r>
          </a:p>
        </p:txBody>
      </p:sp>
      <p:sp>
        <p:nvSpPr>
          <p:cNvPr id="13" name="TextBox 12">
            <a:extLst>
              <a:ext uri="{FF2B5EF4-FFF2-40B4-BE49-F238E27FC236}">
                <a16:creationId xmlns:a16="http://schemas.microsoft.com/office/drawing/2014/main" id="{C1EC6AA0-8CCC-4B93-ABA3-91FA28C7343F}"/>
              </a:ext>
            </a:extLst>
          </p:cNvPr>
          <p:cNvSpPr txBox="1"/>
          <p:nvPr/>
        </p:nvSpPr>
        <p:spPr>
          <a:xfrm>
            <a:off x="3289300" y="7543181"/>
            <a:ext cx="7239000" cy="5262979"/>
          </a:xfrm>
          <a:prstGeom prst="rect">
            <a:avLst/>
          </a:prstGeom>
          <a:noFill/>
        </p:spPr>
        <p:txBody>
          <a:bodyPr wrap="square" rtlCol="0">
            <a:spAutoFit/>
          </a:bodyPr>
          <a:lstStyle/>
          <a:p>
            <a:pPr marL="285750" indent="-285750" algn="l">
              <a:buFont typeface="Wingdings" panose="05000000000000000000" pitchFamily="2" charset="2"/>
              <a:buChar char="q"/>
            </a:pPr>
            <a:r>
              <a:rPr lang="en-US" sz="2800" dirty="0"/>
              <a:t> </a:t>
            </a:r>
            <a:r>
              <a:rPr lang="en-US" sz="2800" b="0" dirty="0"/>
              <a:t>The 50kg load cell is comprised of strain gauges formed in a Full Wheatstone Bridge Configuration (Figure 1).</a:t>
            </a:r>
          </a:p>
          <a:p>
            <a:pPr marL="285750" indent="-285750" algn="l">
              <a:buFont typeface="Wingdings" panose="05000000000000000000" pitchFamily="2" charset="2"/>
              <a:buChar char="q"/>
            </a:pPr>
            <a:r>
              <a:rPr lang="en-US" sz="2800" b="0" dirty="0"/>
              <a:t> The strain gauges work as the variable resistors in a way that the change in stress on the forearm will change the resistance of the strain gauges. </a:t>
            </a:r>
          </a:p>
          <a:p>
            <a:pPr marL="285750" indent="-285750" algn="l">
              <a:buFont typeface="Wingdings" panose="05000000000000000000" pitchFamily="2" charset="2"/>
              <a:buChar char="q"/>
            </a:pPr>
            <a:r>
              <a:rPr lang="en-US" sz="2800" b="0" dirty="0"/>
              <a:t> This will vary the output voltage differential and produce a result in millivolts which we amplified using a INA12BP instrumentation amplifier (Figure 2).</a:t>
            </a:r>
            <a:endParaRPr lang="en-US" sz="2800" dirty="0"/>
          </a:p>
        </p:txBody>
      </p:sp>
      <p:sp>
        <p:nvSpPr>
          <p:cNvPr id="14" name="TextBox 13">
            <a:extLst>
              <a:ext uri="{FF2B5EF4-FFF2-40B4-BE49-F238E27FC236}">
                <a16:creationId xmlns:a16="http://schemas.microsoft.com/office/drawing/2014/main" id="{EB1CF698-8E5F-4762-ADC0-A71722D303BB}"/>
              </a:ext>
            </a:extLst>
          </p:cNvPr>
          <p:cNvSpPr txBox="1"/>
          <p:nvPr/>
        </p:nvSpPr>
        <p:spPr>
          <a:xfrm>
            <a:off x="4663483" y="12384694"/>
            <a:ext cx="5791199" cy="3539430"/>
          </a:xfrm>
          <a:prstGeom prst="rect">
            <a:avLst/>
          </a:prstGeom>
          <a:noFill/>
        </p:spPr>
        <p:txBody>
          <a:bodyPr wrap="square" rtlCol="0">
            <a:spAutoFit/>
          </a:bodyPr>
          <a:lstStyle/>
          <a:p>
            <a:pPr marL="285750" indent="-285750" algn="l">
              <a:buFont typeface="Wingdings" panose="05000000000000000000" pitchFamily="2" charset="2"/>
              <a:buChar char="q"/>
            </a:pPr>
            <a:r>
              <a:rPr lang="en-US" sz="2800" dirty="0"/>
              <a:t> </a:t>
            </a:r>
            <a:r>
              <a:rPr lang="en-US" sz="2800" b="0" dirty="0"/>
              <a:t>The resultant voltage differential is the value that is input into the ATmega328p and turned into a duty cycle.</a:t>
            </a:r>
          </a:p>
          <a:p>
            <a:pPr marL="285750" indent="-285750" algn="l">
              <a:buFont typeface="Wingdings" panose="05000000000000000000" pitchFamily="2" charset="2"/>
              <a:buChar char="q"/>
            </a:pPr>
            <a:r>
              <a:rPr lang="en-US" sz="2800" b="0" dirty="0"/>
              <a:t> This duty cycle is then transferred over the network connections established by the Raspberry </a:t>
            </a:r>
            <a:r>
              <a:rPr lang="en-US" sz="2800" b="0" dirty="0" err="1"/>
              <a:t>Pis</a:t>
            </a:r>
            <a:r>
              <a:rPr lang="en-US" sz="2800" b="0" dirty="0"/>
              <a:t>. </a:t>
            </a:r>
            <a:endParaRPr lang="en-US" sz="2800" dirty="0"/>
          </a:p>
        </p:txBody>
      </p:sp>
      <p:pic>
        <p:nvPicPr>
          <p:cNvPr id="1026" name="Picture 2" descr="Raspberry Pi 3 Model B">
            <a:extLst>
              <a:ext uri="{FF2B5EF4-FFF2-40B4-BE49-F238E27FC236}">
                <a16:creationId xmlns:a16="http://schemas.microsoft.com/office/drawing/2014/main" id="{63D47291-8C83-445F-B71E-C942F15B5BA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791655" y="16517013"/>
            <a:ext cx="5518148" cy="423958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C3451EF-1827-4446-98BD-A59746986922}"/>
              </a:ext>
            </a:extLst>
          </p:cNvPr>
          <p:cNvSpPr txBox="1"/>
          <p:nvPr/>
        </p:nvSpPr>
        <p:spPr>
          <a:xfrm>
            <a:off x="11340309" y="16606272"/>
            <a:ext cx="4660901" cy="4832092"/>
          </a:xfrm>
          <a:prstGeom prst="rect">
            <a:avLst/>
          </a:prstGeom>
          <a:noFill/>
        </p:spPr>
        <p:txBody>
          <a:bodyPr wrap="square" rtlCol="0">
            <a:spAutoFit/>
          </a:bodyPr>
          <a:lstStyle/>
          <a:p>
            <a:pPr marL="285750" indent="-285750" algn="l">
              <a:buFont typeface="Wingdings" panose="05000000000000000000" pitchFamily="2" charset="2"/>
              <a:buChar char="q"/>
            </a:pPr>
            <a:r>
              <a:rPr lang="en-US" sz="2800" dirty="0"/>
              <a:t> </a:t>
            </a:r>
            <a:r>
              <a:rPr lang="en-US" sz="2800" b="0" dirty="0"/>
              <a:t>There are two essential network communication lines that we need for our project.</a:t>
            </a:r>
          </a:p>
          <a:p>
            <a:pPr marL="285750" indent="-285750" algn="l">
              <a:buFont typeface="Wingdings" panose="05000000000000000000" pitchFamily="2" charset="2"/>
              <a:buChar char="q"/>
            </a:pPr>
            <a:r>
              <a:rPr lang="en-US" sz="2800" b="0" dirty="0"/>
              <a:t> First, is the direct connection between the two arms through a wireless ad hoc network.</a:t>
            </a:r>
          </a:p>
          <a:p>
            <a:pPr marL="285750" indent="-285750" algn="l">
              <a:buFont typeface="Wingdings" panose="05000000000000000000" pitchFamily="2" charset="2"/>
              <a:buChar char="q"/>
            </a:pPr>
            <a:r>
              <a:rPr lang="en-US" sz="2800" b="0" dirty="0"/>
              <a:t> This connection carries the duty cycle numbers between the two arms.</a:t>
            </a:r>
            <a:endParaRPr lang="en-US" sz="2800" dirty="0"/>
          </a:p>
        </p:txBody>
      </p:sp>
      <p:sp>
        <p:nvSpPr>
          <p:cNvPr id="17" name="TextBox 16">
            <a:extLst>
              <a:ext uri="{FF2B5EF4-FFF2-40B4-BE49-F238E27FC236}">
                <a16:creationId xmlns:a16="http://schemas.microsoft.com/office/drawing/2014/main" id="{53B473D8-93C1-4292-A60D-851F589AEE96}"/>
              </a:ext>
            </a:extLst>
          </p:cNvPr>
          <p:cNvSpPr txBox="1"/>
          <p:nvPr/>
        </p:nvSpPr>
        <p:spPr>
          <a:xfrm>
            <a:off x="11290300" y="21438364"/>
            <a:ext cx="10032999" cy="6555641"/>
          </a:xfrm>
          <a:prstGeom prst="rect">
            <a:avLst/>
          </a:prstGeom>
          <a:noFill/>
        </p:spPr>
        <p:txBody>
          <a:bodyPr wrap="square" rtlCol="0">
            <a:spAutoFit/>
          </a:bodyPr>
          <a:lstStyle/>
          <a:p>
            <a:pPr marL="285750" indent="-285750" algn="l">
              <a:buFont typeface="Wingdings" panose="05000000000000000000" pitchFamily="2" charset="2"/>
              <a:buChar char="q"/>
            </a:pPr>
            <a:r>
              <a:rPr lang="en-US" sz="2800" dirty="0"/>
              <a:t> </a:t>
            </a:r>
            <a:r>
              <a:rPr lang="en-US" sz="2800" b="0" dirty="0"/>
              <a:t>This connection must be responsive to keep the arms in sync, as we aim for a delay of 100ms or less.</a:t>
            </a:r>
          </a:p>
          <a:p>
            <a:pPr marL="285750" indent="-285750" algn="l">
              <a:buFont typeface="Wingdings" panose="05000000000000000000" pitchFamily="2" charset="2"/>
              <a:buChar char="q"/>
            </a:pPr>
            <a:r>
              <a:rPr lang="en-US" sz="2800" b="0" dirty="0"/>
              <a:t> In order to test this delay we would have needed two motorized arms which we did not have.</a:t>
            </a:r>
          </a:p>
          <a:p>
            <a:pPr marL="285750" indent="-285750" algn="l">
              <a:buFont typeface="Wingdings" panose="05000000000000000000" pitchFamily="2" charset="2"/>
              <a:buChar char="q"/>
            </a:pPr>
            <a:r>
              <a:rPr lang="en-US" sz="2800" b="0" dirty="0"/>
              <a:t> Second, is the connection to the Server which communicates with the Database.</a:t>
            </a:r>
          </a:p>
          <a:p>
            <a:pPr marL="285750" indent="-285750" algn="l">
              <a:buFont typeface="Wingdings" panose="05000000000000000000" pitchFamily="2" charset="2"/>
              <a:buChar char="q"/>
            </a:pPr>
            <a:r>
              <a:rPr lang="en-US" sz="2800" b="0" dirty="0"/>
              <a:t> This connection checks the Database for valid matches to allow users to start their scheduled matches. </a:t>
            </a:r>
          </a:p>
          <a:p>
            <a:pPr marL="285750" indent="-285750" algn="l">
              <a:buFont typeface="Wingdings" panose="05000000000000000000" pitchFamily="2" charset="2"/>
              <a:buChar char="q"/>
            </a:pPr>
            <a:r>
              <a:rPr lang="en-US" sz="2800" b="0" dirty="0"/>
              <a:t> It also provides the Database with the results of the match upon conclusion. </a:t>
            </a:r>
          </a:p>
          <a:p>
            <a:pPr marL="285750" indent="-285750" algn="l">
              <a:buFont typeface="Wingdings" panose="05000000000000000000" pitchFamily="2" charset="2"/>
              <a:buChar char="q"/>
            </a:pPr>
            <a:r>
              <a:rPr lang="en-US" sz="2800" b="0" dirty="0"/>
              <a:t> Latency is not an issue with this connection, as it is only needed before and after the match takes place.</a:t>
            </a:r>
          </a:p>
          <a:p>
            <a:pPr marL="285750" indent="-285750" algn="l">
              <a:buFont typeface="Wingdings" panose="05000000000000000000" pitchFamily="2" charset="2"/>
              <a:buChar char="q"/>
            </a:pPr>
            <a:r>
              <a:rPr lang="en-US" sz="2800" b="0" dirty="0"/>
              <a:t> The connection to the server is not part of the ad hoc network that is established between the two Raspberry </a:t>
            </a:r>
            <a:r>
              <a:rPr lang="en-US" sz="2800" b="0" dirty="0" err="1"/>
              <a:t>Pis</a:t>
            </a:r>
            <a:r>
              <a:rPr lang="en-US" sz="2800" b="0" dirty="0"/>
              <a:t>, but it is an additional network connection.</a:t>
            </a:r>
            <a:endParaRPr lang="en-US" sz="2800" dirty="0"/>
          </a:p>
        </p:txBody>
      </p:sp>
      <p:sp>
        <p:nvSpPr>
          <p:cNvPr id="18" name="TextBox 17">
            <a:extLst>
              <a:ext uri="{FF2B5EF4-FFF2-40B4-BE49-F238E27FC236}">
                <a16:creationId xmlns:a16="http://schemas.microsoft.com/office/drawing/2014/main" id="{F370FFBD-8F38-46FF-A5FD-0EC58D3A35AD}"/>
              </a:ext>
            </a:extLst>
          </p:cNvPr>
          <p:cNvSpPr txBox="1"/>
          <p:nvPr/>
        </p:nvSpPr>
        <p:spPr>
          <a:xfrm>
            <a:off x="758308" y="20039637"/>
            <a:ext cx="4575692" cy="369332"/>
          </a:xfrm>
          <a:prstGeom prst="rect">
            <a:avLst/>
          </a:prstGeom>
          <a:noFill/>
        </p:spPr>
        <p:txBody>
          <a:bodyPr wrap="square" rtlCol="0">
            <a:spAutoFit/>
          </a:bodyPr>
          <a:lstStyle/>
          <a:p>
            <a:r>
              <a:rPr lang="en-US" dirty="0"/>
              <a:t>Figure 5. Laser Pointer Configuration</a:t>
            </a:r>
          </a:p>
        </p:txBody>
      </p:sp>
      <p:sp>
        <p:nvSpPr>
          <p:cNvPr id="19" name="TextBox 18">
            <a:extLst>
              <a:ext uri="{FF2B5EF4-FFF2-40B4-BE49-F238E27FC236}">
                <a16:creationId xmlns:a16="http://schemas.microsoft.com/office/drawing/2014/main" id="{FB7B06EB-1AAF-4B58-9251-F886D961ACC6}"/>
              </a:ext>
            </a:extLst>
          </p:cNvPr>
          <p:cNvSpPr txBox="1"/>
          <p:nvPr/>
        </p:nvSpPr>
        <p:spPr>
          <a:xfrm>
            <a:off x="11430791" y="7543181"/>
            <a:ext cx="3935945" cy="646331"/>
          </a:xfrm>
          <a:prstGeom prst="rect">
            <a:avLst/>
          </a:prstGeom>
          <a:noFill/>
        </p:spPr>
        <p:txBody>
          <a:bodyPr wrap="square" rtlCol="0">
            <a:spAutoFit/>
          </a:bodyPr>
          <a:lstStyle/>
          <a:p>
            <a:r>
              <a:rPr lang="en-US" dirty="0"/>
              <a:t>Figure 6. Application Login Screen</a:t>
            </a:r>
          </a:p>
        </p:txBody>
      </p:sp>
      <p:sp>
        <p:nvSpPr>
          <p:cNvPr id="21" name="TextBox 20">
            <a:extLst>
              <a:ext uri="{FF2B5EF4-FFF2-40B4-BE49-F238E27FC236}">
                <a16:creationId xmlns:a16="http://schemas.microsoft.com/office/drawing/2014/main" id="{63A4FACD-0809-4850-84DB-9301A2790D42}"/>
              </a:ext>
            </a:extLst>
          </p:cNvPr>
          <p:cNvSpPr txBox="1"/>
          <p:nvPr/>
        </p:nvSpPr>
        <p:spPr>
          <a:xfrm>
            <a:off x="16001210" y="14630400"/>
            <a:ext cx="5182390" cy="646331"/>
          </a:xfrm>
          <a:prstGeom prst="rect">
            <a:avLst/>
          </a:prstGeom>
          <a:noFill/>
        </p:spPr>
        <p:txBody>
          <a:bodyPr wrap="square" rtlCol="0">
            <a:spAutoFit/>
          </a:bodyPr>
          <a:lstStyle/>
          <a:p>
            <a:r>
              <a:rPr lang="en-US" dirty="0"/>
              <a:t>Figure 7. Match Login Screen on Raspberry Pi</a:t>
            </a:r>
          </a:p>
        </p:txBody>
      </p:sp>
      <p:sp>
        <p:nvSpPr>
          <p:cNvPr id="23" name="TextBox 22">
            <a:extLst>
              <a:ext uri="{FF2B5EF4-FFF2-40B4-BE49-F238E27FC236}">
                <a16:creationId xmlns:a16="http://schemas.microsoft.com/office/drawing/2014/main" id="{F1023AFB-ABC7-4A29-8234-40D28AECB0CD}"/>
              </a:ext>
            </a:extLst>
          </p:cNvPr>
          <p:cNvSpPr txBox="1"/>
          <p:nvPr/>
        </p:nvSpPr>
        <p:spPr>
          <a:xfrm>
            <a:off x="15936320" y="20557709"/>
            <a:ext cx="5018680" cy="369332"/>
          </a:xfrm>
          <a:prstGeom prst="rect">
            <a:avLst/>
          </a:prstGeom>
          <a:noFill/>
        </p:spPr>
        <p:txBody>
          <a:bodyPr wrap="square" rtlCol="0">
            <a:spAutoFit/>
          </a:bodyPr>
          <a:lstStyle/>
          <a:p>
            <a:r>
              <a:rPr lang="en-US" dirty="0"/>
              <a:t>Figure 8. Raspberry Pi 3</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703263"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703263"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6437</TotalTime>
  <Words>1554</Words>
  <Application>Microsoft Office PowerPoint</Application>
  <PresentationFormat>Custom</PresentationFormat>
  <Paragraphs>169</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ＭＳ Ｐゴシック</vt:lpstr>
      <vt:lpstr>Arial</vt:lpstr>
      <vt:lpstr>Bradley Hand ITC</vt:lpstr>
      <vt:lpstr>Comic Sans MS</vt:lpstr>
      <vt:lpstr>Copperplate Gothic Bold</vt:lpstr>
      <vt:lpstr>Times New Roman</vt:lpstr>
      <vt:lpstr>Wingdings</vt:lpstr>
      <vt:lpstr>Blank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CASA POster Template</dc:title>
  <dc:creator>Dr. Sandra Cruz-Pol and Marie Ayala</dc:creator>
  <cp:lastModifiedBy>Zacharia Matthews</cp:lastModifiedBy>
  <cp:revision>280</cp:revision>
  <cp:lastPrinted>2018-04-23T21:52:19Z</cp:lastPrinted>
  <dcterms:created xsi:type="dcterms:W3CDTF">1995-06-17T23:31:02Z</dcterms:created>
  <dcterms:modified xsi:type="dcterms:W3CDTF">2018-04-24T02:07:45Z</dcterms:modified>
</cp:coreProperties>
</file>